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mp4" ContentType="video/unknown"/>
  <Default Extension="vml" ContentType="application/vnd.openxmlformats-officedocument.vmlDrawin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3.xml" ContentType="application/vnd.openxmlformats-officedocument.presentationml.notesSlide+xml"/>
  <Override PartName="/ppt/embeddings/oleObject3.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4.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notesSlides/notesSlide12.xml" ContentType="application/vnd.openxmlformats-officedocument.presentationml.notesSlide+xml"/>
  <Override PartName="/ppt/embeddings/oleObject9.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embeddings/oleObject20.bin" ContentType="application/vnd.openxmlformats-officedocument.oleObject"/>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notesSlides/notesSlide31.xml" ContentType="application/vnd.openxmlformats-officedocument.presentationml.notesSlide+xml"/>
  <Override PartName="/ppt/embeddings/oleObject23.bin" ContentType="application/vnd.openxmlformats-officedocument.oleObject"/>
  <Override PartName="/ppt/embeddings/oleObject24.bin" ContentType="application/vnd.openxmlformats-officedocument.oleObject"/>
  <Override PartName="/ppt/notesSlides/notesSlide32.xml" ContentType="application/vnd.openxmlformats-officedocument.presentationml.notesSlide+xml"/>
  <Override PartName="/ppt/embeddings/oleObject25.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embeddings/oleObject26.bin" ContentType="application/vnd.openxmlformats-officedocument.oleObject"/>
  <Override PartName="/ppt/notesSlides/notesSlide36.xml" ContentType="application/vnd.openxmlformats-officedocument.presentationml.notesSlide+xml"/>
  <Override PartName="/ppt/embeddings/oleObject27.bin" ContentType="application/vnd.openxmlformats-officedocument.oleObject"/>
  <Override PartName="/ppt/embeddings/oleObject28.bin" ContentType="application/vnd.openxmlformats-officedocument.oleObject"/>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embeddings/oleObject29.bin" ContentType="application/vnd.openxmlformats-officedocument.oleObject"/>
  <Override PartName="/ppt/embeddings/oleObject30.bin" ContentType="application/vnd.openxmlformats-officedocument.oleObject"/>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75" r:id="rId2"/>
    <p:sldId id="279" r:id="rId3"/>
    <p:sldId id="280" r:id="rId4"/>
    <p:sldId id="305" r:id="rId5"/>
    <p:sldId id="281" r:id="rId6"/>
    <p:sldId id="282" r:id="rId7"/>
    <p:sldId id="283" r:id="rId8"/>
    <p:sldId id="284" r:id="rId9"/>
    <p:sldId id="306" r:id="rId10"/>
    <p:sldId id="285" r:id="rId11"/>
    <p:sldId id="286" r:id="rId12"/>
    <p:sldId id="287" r:id="rId13"/>
    <p:sldId id="288" r:id="rId14"/>
    <p:sldId id="289" r:id="rId15"/>
    <p:sldId id="290" r:id="rId16"/>
    <p:sldId id="291" r:id="rId17"/>
    <p:sldId id="292" r:id="rId18"/>
    <p:sldId id="293" r:id="rId19"/>
    <p:sldId id="307" r:id="rId20"/>
    <p:sldId id="294" r:id="rId21"/>
    <p:sldId id="308" r:id="rId22"/>
    <p:sldId id="295" r:id="rId23"/>
    <p:sldId id="296" r:id="rId24"/>
    <p:sldId id="297" r:id="rId25"/>
    <p:sldId id="310" r:id="rId26"/>
    <p:sldId id="311" r:id="rId27"/>
    <p:sldId id="298" r:id="rId28"/>
    <p:sldId id="299" r:id="rId29"/>
    <p:sldId id="300" r:id="rId30"/>
    <p:sldId id="301" r:id="rId31"/>
    <p:sldId id="328" r:id="rId32"/>
    <p:sldId id="302" r:id="rId33"/>
    <p:sldId id="303"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312" r:id="rId52"/>
    <p:sldId id="313" r:id="rId53"/>
    <p:sldId id="314" r:id="rId54"/>
    <p:sldId id="315" r:id="rId55"/>
    <p:sldId id="330" r:id="rId56"/>
    <p:sldId id="316" r:id="rId57"/>
    <p:sldId id="329" r:id="rId58"/>
    <p:sldId id="317" r:id="rId59"/>
    <p:sldId id="318" r:id="rId60"/>
    <p:sldId id="319" r:id="rId61"/>
    <p:sldId id="320" r:id="rId62"/>
    <p:sldId id="322" r:id="rId63"/>
    <p:sldId id="323" r:id="rId64"/>
    <p:sldId id="324" r:id="rId65"/>
    <p:sldId id="325" r:id="rId66"/>
    <p:sldId id="327" r:id="rId67"/>
    <p:sldId id="326" r:id="rId68"/>
    <p:sldId id="274"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0" d="100"/>
          <a:sy n="90" d="100"/>
        </p:scale>
        <p:origin x="-80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 Id="rId2" Type="http://schemas.openxmlformats.org/officeDocument/2006/relationships/image" Target="../media/image6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9.emf"/><Relationship Id="rId2" Type="http://schemas.openxmlformats.org/officeDocument/2006/relationships/image" Target="../media/image7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emf"/><Relationship Id="rId2" Type="http://schemas.openxmlformats.org/officeDocument/2006/relationships/image" Target="../media/image7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emf"/><Relationship Id="rId8" Type="http://schemas.openxmlformats.org/officeDocument/2006/relationships/image" Target="../media/image33.emf"/><Relationship Id="rId1" Type="http://schemas.openxmlformats.org/officeDocument/2006/relationships/image" Target="../media/image17.emf"/><Relationship Id="rId2"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29E37A-E4ED-124C-BB7F-03ED31D07A33}" type="datetimeFigureOut">
              <a:rPr lang="en-US" smtClean="0"/>
              <a:t>4/17/16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F256B1-E488-2944-94F7-741E720FB94F}" type="slidenum">
              <a:rPr lang="en-US" smtClean="0"/>
              <a:t>‹#›</a:t>
            </a:fld>
            <a:endParaRPr lang="en-US"/>
          </a:p>
        </p:txBody>
      </p:sp>
    </p:spTree>
    <p:extLst>
      <p:ext uri="{BB962C8B-B14F-4D97-AF65-F5344CB8AC3E}">
        <p14:creationId xmlns:p14="http://schemas.microsoft.com/office/powerpoint/2010/main" val="18193371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8D07F11B-44E4-8C4E-91DA-281BFE5EB7EF}" type="slidenum">
              <a:rPr lang="en-US"/>
              <a:pPr/>
              <a:t>1</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dirty="0" smtClean="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2DEAF488-26C8-DA4C-8963-CAC671182FB4}" type="slidenum">
              <a:rPr lang="en-US"/>
              <a:pPr/>
              <a:t>10</a:t>
            </a:fld>
            <a:endParaRPr lang="en-US"/>
          </a:p>
        </p:txBody>
      </p:sp>
      <p:sp>
        <p:nvSpPr>
          <p:cNvPr id="57347" name="Rectangle 2"/>
          <p:cNvSpPr>
            <a:spLocks noGrp="1" noRot="1" noChangeAspect="1" noChangeArrowheads="1"/>
          </p:cNvSpPr>
          <p:nvPr>
            <p:ph type="sldImg"/>
          </p:nvPr>
        </p:nvSpPr>
        <p:spPr>
          <a:solidFill>
            <a:srgbClr val="FFFFFF"/>
          </a:solidFill>
          <a:ln/>
        </p:spPr>
      </p:sp>
      <p:sp>
        <p:nvSpPr>
          <p:cNvPr id="573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C0AE15DF-DB41-4048-9A00-7A7F471F4908}" type="slidenum">
              <a:rPr lang="en-US"/>
              <a:pPr/>
              <a:t>11</a:t>
            </a:fld>
            <a:endParaRPr lang="en-US"/>
          </a:p>
        </p:txBody>
      </p:sp>
      <p:sp>
        <p:nvSpPr>
          <p:cNvPr id="59395" name="Rectangle 2"/>
          <p:cNvSpPr>
            <a:spLocks noGrp="1" noRot="1" noChangeAspect="1" noChangeArrowheads="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latin typeface="Arial" pitchFamily="-111" charset="0"/>
                <a:ea typeface="ＭＳ Ｐゴシック" pitchFamily="-111" charset="-128"/>
                <a:cs typeface="ＭＳ Ｐゴシック" pitchFamily="-111" charset="-128"/>
              </a:rPr>
              <a:t>The</a:t>
            </a:r>
            <a:r>
              <a:rPr lang="en-US" baseline="0" dirty="0" smtClean="0">
                <a:latin typeface="Arial" pitchFamily="-111" charset="0"/>
                <a:ea typeface="ＭＳ Ｐゴシック" pitchFamily="-111" charset="-128"/>
                <a:cs typeface="ＭＳ Ｐゴシック" pitchFamily="-111" charset="-128"/>
              </a:rPr>
              <a:t> transition between these two turns out to be to crucial for what I will tell you in going ahead, but for now let me just say that this transition always  happen the same number of levels (about 10-15) counting backward from the capillaries regardless of body size or species, whether in a mouse or an elephant. This will be an important point later because it is one of the weakest parts of the model and is based on an incorrect calculation. Found by equating impedances, which might make sense because that is where energy loss would be equal for the two regimes, except (!) energy loss due to reflections does not just depend on linearly on impedance.</a:t>
            </a:r>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FD92F6-8454-374F-9ADB-6A4D8387F52D}" type="slidenum">
              <a:rPr lang="en-US"/>
              <a:pPr/>
              <a:t>12</a:t>
            </a:fld>
            <a:endParaRPr lang="en-US"/>
          </a:p>
        </p:txBody>
      </p:sp>
      <p:sp>
        <p:nvSpPr>
          <p:cNvPr id="1689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89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9613DE11-83BB-7E4D-9E31-42FACE3E5821}" type="slidenum">
              <a:rPr lang="en-US" sz="1200"/>
              <a:pPr/>
              <a:t>13</a:t>
            </a:fld>
            <a:endParaRPr lang="en-US" sz="1200"/>
          </a:p>
        </p:txBody>
      </p:sp>
      <p:sp>
        <p:nvSpPr>
          <p:cNvPr id="48131" name="Rectangle 2"/>
          <p:cNvSpPr>
            <a:spLocks noGrp="1" noRot="1" noChangeAspect="1" noChangeArrowheads="1"/>
          </p:cNvSpPr>
          <p:nvPr>
            <p:ph type="sldImg"/>
          </p:nvPr>
        </p:nvSpPr>
        <p:spPr>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ea typeface="ＭＳ Ｐゴシック" charset="0"/>
                <a:cs typeface="ＭＳ Ｐゴシック" charset="0"/>
              </a:rPr>
              <a:t>WE ASSUMS CAPILLARY AND RED BLOOD CELL SIZE ARE THE SAME FOR</a:t>
            </a:r>
          </a:p>
          <a:p>
            <a:pPr eaLnBrk="1" hangingPunct="1"/>
            <a:r>
              <a:rPr lang="en-US">
                <a:ea typeface="ＭＳ Ｐゴシック" charset="0"/>
                <a:cs typeface="ＭＳ Ｐゴシック" charset="0"/>
              </a:rPr>
              <a:t>ALL ORGANISMS. TAKING THE CAPILLARY SIZE AS A GIVEN, WE CAN THEN</a:t>
            </a:r>
          </a:p>
          <a:p>
            <a:pPr eaLnBrk="1" hangingPunct="1"/>
            <a:r>
              <a:rPr lang="en-US">
                <a:ea typeface="ＭＳ Ｐゴシック" charset="0"/>
                <a:cs typeface="ＭＳ Ｐゴシック" charset="0"/>
              </a:rPr>
              <a:t>USE THE SCALING RELATIONS FROM THE PREVIOUS TWO SLIDES TO KNOW THE RADIUS</a:t>
            </a:r>
          </a:p>
          <a:p>
            <a:pPr eaLnBrk="1" hangingPunct="1"/>
            <a:r>
              <a:rPr lang="en-US">
                <a:ea typeface="ＭＳ Ｐゴシック" charset="0"/>
                <a:cs typeface="ＭＳ Ｐゴシック" charset="0"/>
              </a:rPr>
              <a:t>AND LENGTH OF VESSELS ONE LEVEL BACK, AND THEN REPEAT THAT TO KNOW</a:t>
            </a:r>
          </a:p>
          <a:p>
            <a:pPr eaLnBrk="1" hangingPunct="1"/>
            <a:r>
              <a:rPr lang="en-US">
                <a:ea typeface="ＭＳ Ｐゴシック" charset="0"/>
                <a:cs typeface="ＭＳ Ｐゴシック" charset="0"/>
              </a:rPr>
              <a:t>THE RADIUS AND LENGTH ONE LEVEL BACK FROM THAT AND SO ON IN ORDER TO DETERMINE</a:t>
            </a:r>
          </a:p>
          <a:p>
            <a:pPr eaLnBrk="1" hangingPunct="1"/>
            <a:r>
              <a:rPr lang="en-US">
                <a:ea typeface="ＭＳ Ｐゴシック" charset="0"/>
                <a:cs typeface="ＭＳ Ｐゴシック" charset="0"/>
              </a:rPr>
              <a:t>THE STRUCTURE OF THE ENTIRE NETWORK.</a:t>
            </a:r>
          </a:p>
          <a:p>
            <a:pPr eaLnBrk="1" hangingPunct="1"/>
            <a:endParaRPr lang="en-US">
              <a:ea typeface="ＭＳ Ｐゴシック" charset="0"/>
              <a:cs typeface="ＭＳ Ｐゴシック" charset="0"/>
            </a:endParaRPr>
          </a:p>
          <a:p>
            <a:pPr eaLnBrk="1" hangingPunct="1"/>
            <a:r>
              <a:rPr lang="en-US">
                <a:ea typeface="ＭＳ Ｐゴシック" charset="0"/>
                <a:cs typeface="ＭＳ Ｐゴシック" charset="0"/>
              </a:rPr>
              <a:t>IF ASKED, THE MASS AND VOLUME OF THE ORGANISM DETERMINE THE VOLUME AND</a:t>
            </a:r>
          </a:p>
          <a:p>
            <a:pPr eaLnBrk="1" hangingPunct="1"/>
            <a:r>
              <a:rPr lang="en-US">
                <a:ea typeface="ＭＳ Ｐゴシック" charset="0"/>
                <a:cs typeface="ＭＳ Ｐゴシック" charset="0"/>
              </a:rPr>
              <a:t>MASS OF THE NETWORK, AND THAT IN TURN DETERMINES THE NUMBER OF LEVELS THAT</a:t>
            </a:r>
          </a:p>
          <a:p>
            <a:pPr eaLnBrk="1" hangingPunct="1"/>
            <a:r>
              <a:rPr lang="en-US">
                <a:ea typeface="ＭＳ Ｐゴシック" charset="0"/>
                <a:cs typeface="ＭＳ Ｐゴシック" charset="0"/>
              </a:rPr>
              <a:t>CORRESPONDS TO THIS VOLUME. HENCE IN SCALING ACROSS ORGANISMS, WE ARE ACTUALLY</a:t>
            </a:r>
          </a:p>
          <a:p>
            <a:pPr eaLnBrk="1" hangingPunct="1"/>
            <a:r>
              <a:rPr lang="en-US">
                <a:ea typeface="ＭＳ Ｐゴシック" charset="0"/>
                <a:cs typeface="ＭＳ Ｐゴシック" charset="0"/>
              </a:rPr>
              <a:t>SCALING ACROSS THE NUMBER OF LEVELS IN THE NETWORK OR CORRESPONDINGLY,</a:t>
            </a:r>
          </a:p>
          <a:p>
            <a:pPr eaLnBrk="1" hangingPunct="1"/>
            <a:r>
              <a:rPr lang="en-US">
                <a:ea typeface="ＭＳ Ｐゴシック" charset="0"/>
                <a:cs typeface="ＭＳ Ｐゴシック" charset="0"/>
              </a:rPr>
              <a:t>THE NUMBER OF CAPILLARIES IN THE ORGANISM.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15749051-B9EB-9241-8027-7D19BFD0F9D5}" type="slidenum">
              <a:rPr lang="en-US"/>
              <a:pPr/>
              <a:t>14</a:t>
            </a:fld>
            <a:endParaRPr lang="en-US"/>
          </a:p>
        </p:txBody>
      </p:sp>
      <p:sp>
        <p:nvSpPr>
          <p:cNvPr id="75779" name="Rectangle 2"/>
          <p:cNvSpPr>
            <a:spLocks noGrp="1" noRot="1" noChangeAspect="1" noChangeArrowheads="1"/>
          </p:cNvSpPr>
          <p:nvPr>
            <p:ph type="sldImg"/>
          </p:nvPr>
        </p:nvSpPr>
        <p:spPr>
          <a:solidFill>
            <a:srgbClr val="FFFFFF"/>
          </a:solidFill>
          <a:ln/>
        </p:spPr>
      </p:sp>
      <p:sp>
        <p:nvSpPr>
          <p:cNvPr id="757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p:cNvSpPr>
          <p:nvPr>
            <p:ph type="sldImg"/>
          </p:nvPr>
        </p:nvSpPr>
        <p:spPr>
          <a:ln/>
        </p:spPr>
      </p:sp>
      <p:sp>
        <p:nvSpPr>
          <p:cNvPr id="100355" name="Notes Placeholder 2"/>
          <p:cNvSpPr>
            <a:spLocks noGrp="1"/>
          </p:cNvSpPr>
          <p:nvPr>
            <p:ph type="body" idx="1"/>
          </p:nvPr>
        </p:nvSpPr>
        <p:spPr>
          <a:noFill/>
          <a:ln/>
        </p:spPr>
        <p:txBody>
          <a:bodyPr/>
          <a:lstStyle/>
          <a:p>
            <a:endParaRPr lang="en-US" dirty="0" smtClean="0">
              <a:latin typeface="Arial" pitchFamily="-111" charset="0"/>
              <a:ea typeface="ＭＳ Ｐゴシック" pitchFamily="-111" charset="-128"/>
              <a:cs typeface="ＭＳ Ｐゴシック" pitchFamily="-111" charset="-128"/>
            </a:endParaRPr>
          </a:p>
        </p:txBody>
      </p:sp>
      <p:sp>
        <p:nvSpPr>
          <p:cNvPr id="100356" name="Slide Number Placeholder 3"/>
          <p:cNvSpPr>
            <a:spLocks noGrp="1"/>
          </p:cNvSpPr>
          <p:nvPr>
            <p:ph type="sldNum" sz="quarter" idx="5"/>
          </p:nvPr>
        </p:nvSpPr>
        <p:spPr>
          <a:noFill/>
        </p:spPr>
        <p:txBody>
          <a:bodyPr/>
          <a:lstStyle/>
          <a:p>
            <a:fld id="{004F70AA-FC52-D64C-BC3E-F186233530BF}"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341CA215-834B-E943-9F79-55763246B69F}" type="slidenum">
              <a:rPr lang="en-US"/>
              <a:pPr/>
              <a:t>16</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p:cNvSpPr>
          <p:nvPr>
            <p:ph type="sldImg"/>
          </p:nvPr>
        </p:nvSpPr>
        <p:spPr>
          <a:ln/>
        </p:spPr>
      </p:sp>
      <p:sp>
        <p:nvSpPr>
          <p:cNvPr id="46083" name="Notes Placeholder 2"/>
          <p:cNvSpPr>
            <a:spLocks noGrp="1"/>
          </p:cNvSpPr>
          <p:nvPr>
            <p:ph type="body" idx="1"/>
          </p:nvPr>
        </p:nvSpPr>
        <p:spPr>
          <a:noFill/>
          <a:ln/>
        </p:spPr>
        <p:txBody>
          <a:bodyPr/>
          <a:lstStyle/>
          <a:p>
            <a:r>
              <a:rPr lang="en-US" dirty="0" smtClean="0">
                <a:latin typeface="Arial" pitchFamily="-111" charset="0"/>
                <a:ea typeface="ＭＳ Ｐゴシック" pitchFamily="-111" charset="-128"/>
                <a:cs typeface="ＭＳ Ｐゴシック" pitchFamily="-111" charset="-128"/>
              </a:rPr>
              <a:t>Say this holds</a:t>
            </a:r>
            <a:r>
              <a:rPr lang="en-US" baseline="0" dirty="0" smtClean="0">
                <a:latin typeface="Arial" pitchFamily="-111" charset="0"/>
                <a:ea typeface="ＭＳ Ｐゴシック" pitchFamily="-111" charset="-128"/>
                <a:cs typeface="ＭＳ Ｐゴシック" pitchFamily="-111" charset="-128"/>
              </a:rPr>
              <a:t> as long as 2a+b&gt;0</a:t>
            </a:r>
            <a:endParaRPr lang="en-US" dirty="0" smtClean="0">
              <a:latin typeface="Arial" pitchFamily="-111" charset="0"/>
              <a:ea typeface="ＭＳ Ｐゴシック" pitchFamily="-111" charset="-128"/>
              <a:cs typeface="ＭＳ Ｐゴシック" pitchFamily="-111" charset="-128"/>
            </a:endParaRPr>
          </a:p>
        </p:txBody>
      </p:sp>
      <p:sp>
        <p:nvSpPr>
          <p:cNvPr id="46084" name="Slide Number Placeholder 3"/>
          <p:cNvSpPr>
            <a:spLocks noGrp="1"/>
          </p:cNvSpPr>
          <p:nvPr>
            <p:ph type="sldNum" sz="quarter" idx="5"/>
          </p:nvPr>
        </p:nvSpPr>
        <p:spPr>
          <a:noFill/>
        </p:spPr>
        <p:txBody>
          <a:bodyPr/>
          <a:lstStyle/>
          <a:p>
            <a:fld id="{D85DDB22-D94A-184B-BDC7-D4BF7B0A7BF1}" type="slidenum">
              <a:rPr lang="en-US" smtClean="0"/>
              <a:pPr/>
              <a:t>18</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did these</a:t>
            </a:r>
            <a:r>
              <a:rPr lang="en-US" baseline="0" dirty="0" smtClean="0"/>
              <a:t> before mostly by </a:t>
            </a:r>
            <a:r>
              <a:rPr lang="en-US" baseline="0" dirty="0" err="1" smtClean="0"/>
              <a:t>plasticene</a:t>
            </a:r>
            <a:r>
              <a:rPr lang="en-US" baseline="0" dirty="0" smtClean="0"/>
              <a:t> casts, like in Body Worlds, and then went in with calipers and measured by hand, and it took months and months to get these data.</a:t>
            </a:r>
          </a:p>
          <a:p>
            <a:r>
              <a:rPr lang="en-US" baseline="0" dirty="0" smtClean="0"/>
              <a:t>I worked with masters students to develop software to get these from angiographic images (here specifically MRI), and during his defense, he was able to produce 1000s of measurements in 15 </a:t>
            </a:r>
            <a:r>
              <a:rPr lang="en-US" baseline="0" dirty="0" err="1" smtClean="0"/>
              <a:t>mins</a:t>
            </a:r>
            <a:r>
              <a:rPr lang="en-US" baseline="0" dirty="0" smtClean="0"/>
              <a:t> during his talk.</a:t>
            </a:r>
            <a:endParaRPr lang="en-US" dirty="0" smtClean="0"/>
          </a:p>
          <a:p>
            <a:r>
              <a:rPr lang="en-US" dirty="0" smtClean="0"/>
              <a:t>Could</a:t>
            </a:r>
            <a:r>
              <a:rPr lang="en-US" baseline="0" dirty="0" smtClean="0"/>
              <a:t> now easily equal largest study ever. Plus, I’ve asked, and largest study ever is in handwritten notes that won’t be digitized by </a:t>
            </a:r>
            <a:r>
              <a:rPr lang="en-US" baseline="0" dirty="0" err="1" smtClean="0"/>
              <a:t>Zamir</a:t>
            </a:r>
            <a:r>
              <a:rPr lang="en-US" baseline="0" dirty="0" smtClean="0"/>
              <a:t> or won’t be shared at all by </a:t>
            </a:r>
            <a:r>
              <a:rPr lang="en-US" baseline="0" dirty="0" err="1" smtClean="0"/>
              <a:t>Kassab</a:t>
            </a:r>
            <a:r>
              <a:rPr lang="en-US" baseline="0" dirty="0" smtClean="0"/>
              <a:t>. Presumably because it was so much work. We will make data public as part of our first publication.</a:t>
            </a:r>
            <a:endParaRPr lang="en-US" dirty="0"/>
          </a:p>
        </p:txBody>
      </p:sp>
      <p:sp>
        <p:nvSpPr>
          <p:cNvPr id="4" name="Slide Number Placeholder 3"/>
          <p:cNvSpPr>
            <a:spLocks noGrp="1"/>
          </p:cNvSpPr>
          <p:nvPr>
            <p:ph type="sldNum" sz="quarter" idx="10"/>
          </p:nvPr>
        </p:nvSpPr>
        <p:spPr/>
        <p:txBody>
          <a:bodyPr/>
          <a:lstStyle/>
          <a:p>
            <a:fld id="{17FE5E97-BF3D-0345-A573-7D8C74B25B04}" type="slidenum">
              <a:rPr lang="en-US" smtClean="0"/>
              <a:pPr/>
              <a:t>21</a:t>
            </a:fld>
            <a:endParaRPr lang="en-US"/>
          </a:p>
        </p:txBody>
      </p:sp>
    </p:spTree>
    <p:extLst>
      <p:ext uri="{BB962C8B-B14F-4D97-AF65-F5344CB8AC3E}">
        <p14:creationId xmlns:p14="http://schemas.microsoft.com/office/powerpoint/2010/main" val="1478797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341CA215-834B-E943-9F79-55763246B69F}" type="slidenum">
              <a:rPr lang="en-US"/>
              <a:pPr/>
              <a:t>23</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658F84E8-C495-9F47-BA4F-AF14AA42B74D}" type="slidenum">
              <a:rPr lang="en-US"/>
              <a:pPr/>
              <a:t>2</a:t>
            </a:fld>
            <a:endParaRPr lang="en-US"/>
          </a:p>
        </p:txBody>
      </p:sp>
      <p:sp>
        <p:nvSpPr>
          <p:cNvPr id="40963" name="Rectangle 2"/>
          <p:cNvSpPr>
            <a:spLocks noGrp="1" noRot="1" noChangeAspect="1" noChangeArrowheads="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err="1" smtClean="0">
                <a:latin typeface="Arial" pitchFamily="-111" charset="0"/>
                <a:ea typeface="ＭＳ Ｐゴシック" pitchFamily="-111" charset="-128"/>
                <a:cs typeface="ＭＳ Ｐゴシック" pitchFamily="-111" charset="-128"/>
              </a:rPr>
              <a:t>Isometry</a:t>
            </a:r>
            <a:r>
              <a:rPr lang="en-US" dirty="0" smtClean="0">
                <a:latin typeface="Arial" pitchFamily="-111" charset="0"/>
                <a:ea typeface="ＭＳ Ｐゴシック" pitchFamily="-111" charset="-128"/>
                <a:cs typeface="ＭＳ Ｐゴシック" pitchFamily="-111" charset="-128"/>
              </a:rPr>
              <a:t> </a:t>
            </a:r>
            <a:r>
              <a:rPr lang="en-US" dirty="0" err="1" smtClean="0">
                <a:latin typeface="Arial" pitchFamily="-111" charset="0"/>
                <a:ea typeface="ＭＳ Ｐゴシック" pitchFamily="-111" charset="-128"/>
                <a:cs typeface="ＭＳ Ｐゴシック" pitchFamily="-111" charset="-128"/>
              </a:rPr>
              <a:t>vs</a:t>
            </a:r>
            <a:r>
              <a:rPr lang="en-US" dirty="0" smtClean="0">
                <a:latin typeface="Arial" pitchFamily="-111" charset="0"/>
                <a:ea typeface="ＭＳ Ｐゴシック" pitchFamily="-111" charset="-128"/>
                <a:cs typeface="ＭＳ Ｐゴシック" pitchFamily="-111" charset="-128"/>
              </a:rPr>
              <a:t> </a:t>
            </a:r>
            <a:r>
              <a:rPr lang="en-US" dirty="0" err="1" smtClean="0">
                <a:latin typeface="Arial" pitchFamily="-111" charset="0"/>
                <a:ea typeface="ＭＳ Ｐゴシック" pitchFamily="-111" charset="-128"/>
                <a:cs typeface="ＭＳ Ｐゴシック" pitchFamily="-111" charset="-128"/>
              </a:rPr>
              <a:t>allometry</a:t>
            </a:r>
            <a:r>
              <a:rPr lang="en-US" baseline="0" dirty="0" smtClean="0">
                <a:latin typeface="Arial" pitchFamily="-111" charset="0"/>
                <a:ea typeface="ＭＳ Ｐゴシック" pitchFamily="-111" charset="-128"/>
                <a:cs typeface="ＭＳ Ｐゴシック" pitchFamily="-111" charset="-128"/>
              </a:rPr>
              <a:t> is really a biological way of saying isomorphic </a:t>
            </a:r>
            <a:r>
              <a:rPr lang="en-US" baseline="0" dirty="0" err="1" smtClean="0">
                <a:latin typeface="Arial" pitchFamily="-111" charset="0"/>
                <a:ea typeface="ＭＳ Ｐゴシック" pitchFamily="-111" charset="-128"/>
                <a:cs typeface="ＭＳ Ｐゴシック" pitchFamily="-111" charset="-128"/>
              </a:rPr>
              <a:t>vs</a:t>
            </a:r>
            <a:r>
              <a:rPr lang="en-US" baseline="0" dirty="0" smtClean="0">
                <a:latin typeface="Arial" pitchFamily="-111" charset="0"/>
                <a:ea typeface="ＭＳ Ｐゴシック" pitchFamily="-111" charset="-128"/>
                <a:cs typeface="ＭＳ Ｐゴシック" pitchFamily="-111" charset="-128"/>
              </a:rPr>
              <a:t> allomorphic. </a:t>
            </a:r>
            <a:r>
              <a:rPr lang="en-US" baseline="0" dirty="0" err="1" smtClean="0">
                <a:latin typeface="Arial" pitchFamily="-111" charset="0"/>
                <a:ea typeface="ＭＳ Ｐゴシック" pitchFamily="-111" charset="-128"/>
                <a:cs typeface="ＭＳ Ｐゴシック" pitchFamily="-111" charset="-128"/>
              </a:rPr>
              <a:t>Isometry</a:t>
            </a:r>
            <a:r>
              <a:rPr lang="en-US" baseline="0" dirty="0" smtClean="0">
                <a:latin typeface="Arial" pitchFamily="-111" charset="0"/>
                <a:ea typeface="ＭＳ Ｐゴシック" pitchFamily="-111" charset="-128"/>
                <a:cs typeface="ＭＳ Ｐゴシック" pitchFamily="-111" charset="-128"/>
              </a:rPr>
              <a:t> means distances stay the same, so size and general shape is preserved. But here, we actually mean just shape. Difficulty of talking to multiple </a:t>
            </a:r>
            <a:r>
              <a:rPr lang="en-US" baseline="0" dirty="0" err="1" smtClean="0">
                <a:latin typeface="Arial" pitchFamily="-111" charset="0"/>
                <a:ea typeface="ＭＳ Ｐゴシック" pitchFamily="-111" charset="-128"/>
                <a:cs typeface="ＭＳ Ｐゴシック" pitchFamily="-111" charset="-128"/>
              </a:rPr>
              <a:t>depts</a:t>
            </a:r>
            <a:r>
              <a:rPr lang="en-US" baseline="0" dirty="0" smtClean="0">
                <a:latin typeface="Arial" pitchFamily="-111" charset="0"/>
                <a:ea typeface="ＭＳ Ｐゴシック" pitchFamily="-111" charset="-128"/>
                <a:cs typeface="ＭＳ Ｐゴシック" pitchFamily="-111" charset="-128"/>
              </a:rPr>
              <a:t> is that people often use different terms for the exact same thing or the same term for different things, Here is biology trying to borrow a term from math, but it is not used quite correctly. Here </a:t>
            </a:r>
            <a:r>
              <a:rPr lang="en-US" baseline="0" dirty="0" err="1" smtClean="0">
                <a:latin typeface="Arial" pitchFamily="-111" charset="0"/>
                <a:ea typeface="ＭＳ Ｐゴシック" pitchFamily="-111" charset="-128"/>
                <a:cs typeface="ＭＳ Ｐゴシック" pitchFamily="-111" charset="-128"/>
              </a:rPr>
              <a:t>isometry</a:t>
            </a:r>
            <a:r>
              <a:rPr lang="en-US" baseline="0" dirty="0" smtClean="0">
                <a:latin typeface="Arial" pitchFamily="-111" charset="0"/>
                <a:ea typeface="ＭＳ Ｐゴシック" pitchFamily="-111" charset="-128"/>
                <a:cs typeface="ＭＳ Ｐゴシック" pitchFamily="-111" charset="-128"/>
              </a:rPr>
              <a:t> means something closer to geometric similarity or congruence. I don’t want terminology to be a stumbling block, so I try to be clear, but </a:t>
            </a:r>
            <a:r>
              <a:rPr lang="en-US" baseline="0" dirty="0" err="1" smtClean="0">
                <a:latin typeface="Arial" pitchFamily="-111" charset="0"/>
                <a:ea typeface="ＭＳ Ｐゴシック" pitchFamily="-111" charset="-128"/>
                <a:cs typeface="ＭＳ Ｐゴシック" pitchFamily="-111" charset="-128"/>
              </a:rPr>
              <a:t>alsi</a:t>
            </a:r>
            <a:r>
              <a:rPr lang="en-US" baseline="0" dirty="0" smtClean="0">
                <a:latin typeface="Arial" pitchFamily="-111" charset="0"/>
                <a:ea typeface="ＭＳ Ｐゴシック" pitchFamily="-111" charset="-128"/>
                <a:cs typeface="ＭＳ Ｐゴシック" pitchFamily="-111" charset="-128"/>
              </a:rPr>
              <a:t> please ask questions if it isn’t.</a:t>
            </a:r>
            <a:endParaRPr lang="en-US" dirty="0" smtClean="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A1E7E7-BDFE-384A-94C9-311FAED901AB}" type="slidenum">
              <a:rPr lang="en-US" smtClean="0"/>
              <a:pPr/>
              <a:t>25</a:t>
            </a:fld>
            <a:endParaRPr lang="en-US"/>
          </a:p>
        </p:txBody>
      </p:sp>
    </p:spTree>
    <p:extLst>
      <p:ext uri="{BB962C8B-B14F-4D97-AF65-F5344CB8AC3E}">
        <p14:creationId xmlns:p14="http://schemas.microsoft.com/office/powerpoint/2010/main" val="2899747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off pixels, and if it divides component in two, then it is not a tip. If it does not, it might be a tip. Can do this iteratively pixel by pixel through erosion.</a:t>
            </a:r>
            <a:endParaRPr lang="en-US" dirty="0" smtClean="0"/>
          </a:p>
          <a:p>
            <a:r>
              <a:rPr lang="en-US" dirty="0" smtClean="0"/>
              <a:t>MENTION THAT IT IS GREAT</a:t>
            </a:r>
            <a:r>
              <a:rPr lang="en-US" baseline="0" dirty="0" smtClean="0"/>
              <a:t> STUDENT PROJECTS TO EXTEND THIS CODE AND LOOK AT THESE TYPES OF DATA MORE DEEPLY.</a:t>
            </a:r>
            <a:endParaRPr lang="en-US" dirty="0"/>
          </a:p>
        </p:txBody>
      </p:sp>
      <p:sp>
        <p:nvSpPr>
          <p:cNvPr id="4" name="Slide Number Placeholder 3"/>
          <p:cNvSpPr>
            <a:spLocks noGrp="1"/>
          </p:cNvSpPr>
          <p:nvPr>
            <p:ph type="sldNum" sz="quarter" idx="10"/>
          </p:nvPr>
        </p:nvSpPr>
        <p:spPr/>
        <p:txBody>
          <a:bodyPr/>
          <a:lstStyle/>
          <a:p>
            <a:fld id="{17FE5E97-BF3D-0345-A573-7D8C74B25B04}" type="slidenum">
              <a:rPr lang="en-US" smtClean="0"/>
              <a:pPr/>
              <a:t>27</a:t>
            </a:fld>
            <a:endParaRPr lang="en-US"/>
          </a:p>
        </p:txBody>
      </p:sp>
    </p:spTree>
    <p:extLst>
      <p:ext uri="{BB962C8B-B14F-4D97-AF65-F5344CB8AC3E}">
        <p14:creationId xmlns:p14="http://schemas.microsoft.com/office/powerpoint/2010/main" val="3221757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68AD6152-F29E-394D-A4A8-26B7D6A1ED30}" type="slidenum">
              <a:rPr lang="en-US"/>
              <a:pPr/>
              <a:t>30</a:t>
            </a:fld>
            <a:endParaRPr lang="en-US"/>
          </a:p>
        </p:txBody>
      </p:sp>
      <p:sp>
        <p:nvSpPr>
          <p:cNvPr id="53251" name="Rectangle 2"/>
          <p:cNvSpPr>
            <a:spLocks noGrp="1" noRot="1" noChangeAspect="1" noChangeArrowheads="1"/>
          </p:cNvSpPr>
          <p:nvPr>
            <p:ph type="sldImg"/>
          </p:nvPr>
        </p:nvSpPr>
        <p:spPr>
          <a:solidFill>
            <a:srgbClr val="FFFFFF"/>
          </a:solidFill>
          <a:ln/>
        </p:spPr>
      </p:sp>
      <p:sp>
        <p:nvSpPr>
          <p:cNvPr id="532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8C651CA7-ECD5-F54C-97DA-3981C5E9F8CE}" type="slidenum">
              <a:rPr lang="en-US"/>
              <a:pPr/>
              <a:t>31</a:t>
            </a:fld>
            <a:endParaRPr lang="en-US"/>
          </a:p>
        </p:txBody>
      </p:sp>
      <p:sp>
        <p:nvSpPr>
          <p:cNvPr id="116739" name="Rectangle 2"/>
          <p:cNvSpPr>
            <a:spLocks noGrp="1" noRot="1" noChangeAspect="1" noChangeArrowheads="1"/>
          </p:cNvSpPr>
          <p:nvPr>
            <p:ph type="sldImg"/>
          </p:nvPr>
        </p:nvSpPr>
        <p:spPr>
          <a:solidFill>
            <a:srgbClr val="FFFFFF"/>
          </a:solidFill>
          <a:ln/>
        </p:spPr>
      </p:sp>
      <p:sp>
        <p:nvSpPr>
          <p:cNvPr id="1167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341CA215-834B-E943-9F79-55763246B69F}" type="slidenum">
              <a:rPr lang="en-US"/>
              <a:pPr/>
              <a:t>32</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341CA215-834B-E943-9F79-55763246B69F}" type="slidenum">
              <a:rPr lang="en-US"/>
              <a:pPr/>
              <a:t>34</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341CA215-834B-E943-9F79-55763246B69F}" type="slidenum">
              <a:rPr lang="en-US"/>
              <a:pPr/>
              <a:t>38</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341CA215-834B-E943-9F79-55763246B69F}" type="slidenum">
              <a:rPr lang="en-US"/>
              <a:pPr/>
              <a:t>46</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341CA215-834B-E943-9F79-55763246B69F}" type="slidenum">
              <a:rPr lang="en-US"/>
              <a:pPr/>
              <a:t>51</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2414C8F-BDE0-714E-B05B-0778B1F879A4}" type="slidenum">
              <a:rPr lang="en-US" sz="1200"/>
              <a:pPr/>
              <a:t>52</a:t>
            </a:fld>
            <a:endParaRPr lang="en-US" sz="1200"/>
          </a:p>
        </p:txBody>
      </p:sp>
      <p:sp>
        <p:nvSpPr>
          <p:cNvPr id="87043" name="Rectangle 2"/>
          <p:cNvSpPr>
            <a:spLocks noGrp="1" noRot="1" noChangeAspect="1" noChangeArrowheads="1"/>
          </p:cNvSpPr>
          <p:nvPr>
            <p:ph type="sldImg"/>
          </p:nvPr>
        </p:nvSpPr>
        <p:spPr>
          <a:solidFill>
            <a:srgbClr val="FFFFFF"/>
          </a:solidFill>
          <a:ln/>
        </p:spPr>
      </p:sp>
      <p:sp>
        <p:nvSpPr>
          <p:cNvPr id="870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ea typeface="ＭＳ Ｐゴシック" charset="0"/>
                <a:cs typeface="ＭＳ Ｐゴシック" charset="0"/>
              </a:rPr>
              <a:t>Tumor growth trajectories are commonly used as a measure of drug efficacy. Tumor growth</a:t>
            </a:r>
          </a:p>
          <a:p>
            <a:pPr eaLnBrk="1" hangingPunct="1"/>
            <a:r>
              <a:rPr lang="en-US">
                <a:ea typeface="ＭＳ Ｐゴシック" charset="0"/>
                <a:cs typeface="ＭＳ Ｐゴシック" charset="0"/>
              </a:rPr>
              <a:t>Is strongly tied to metabolic rate which gives the power to drive growth, and as we have seen,</a:t>
            </a:r>
          </a:p>
          <a:p>
            <a:pPr eaLnBrk="1" hangingPunct="1"/>
            <a:r>
              <a:rPr lang="en-US">
                <a:ea typeface="ＭＳ Ｐゴシック" charset="0"/>
                <a:cs typeface="ＭＳ Ｐゴシック" charset="0"/>
              </a:rPr>
              <a:t>Metabolic rate is strongly tied to the structure of the vascular system. So, what I want to do</a:t>
            </a:r>
          </a:p>
          <a:p>
            <a:pPr eaLnBrk="1" hangingPunct="1"/>
            <a:r>
              <a:rPr lang="en-US">
                <a:ea typeface="ＭＳ Ｐゴシック" charset="0"/>
                <a:cs typeface="ＭＳ Ｐゴシック" charset="0"/>
              </a:rPr>
              <a:t>Is focus on the structure of the vascular system as well as properties of tumor cells to understand</a:t>
            </a:r>
          </a:p>
          <a:p>
            <a:pPr eaLnBrk="1" hangingPunct="1"/>
            <a:r>
              <a:rPr lang="en-US">
                <a:ea typeface="ＭＳ Ｐゴシック" charset="0"/>
                <a:cs typeface="ＭＳ Ｐゴシック" charset="0"/>
              </a:rPr>
              <a:t>What happens to metabolic rate and growth rate as the tumor grows.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7485990-8A93-1A47-98E7-4E30308499B1}" type="slidenum">
              <a:rPr lang="en-US"/>
              <a:pPr/>
              <a:t>3</a:t>
            </a:fld>
            <a:endParaRPr lang="en-US"/>
          </a:p>
        </p:txBody>
      </p:sp>
      <p:sp>
        <p:nvSpPr>
          <p:cNvPr id="43011" name="Rectangle 2"/>
          <p:cNvSpPr>
            <a:spLocks noGrp="1" noRot="1" noChangeAspect="1" noChangeArrowheads="1"/>
          </p:cNvSpPr>
          <p:nvPr>
            <p:ph type="sldImg"/>
          </p:nvPr>
        </p:nvSpPr>
        <p:spPr>
          <a:solidFill>
            <a:srgbClr val="FFFFFF"/>
          </a:solidFill>
          <a:ln/>
        </p:spPr>
      </p:sp>
      <p:sp>
        <p:nvSpPr>
          <p:cNvPr id="430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959C488D-1971-DE4F-86E8-DBEBA1F479D6}" type="slidenum">
              <a:rPr lang="en-US"/>
              <a:pPr/>
              <a:t>53</a:t>
            </a:fld>
            <a:endParaRPr lang="en-US"/>
          </a:p>
        </p:txBody>
      </p:sp>
      <p:sp>
        <p:nvSpPr>
          <p:cNvPr id="31747" name="Rectangle 2"/>
          <p:cNvSpPr>
            <a:spLocks noGrp="1" noRot="1" noChangeAspect="1" noChangeArrowheads="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8BF0C571-8ABE-4241-871D-7617AAE941E7}" type="slidenum">
              <a:rPr lang="en-US"/>
              <a:pPr/>
              <a:t>54</a:t>
            </a:fld>
            <a:endParaRPr lang="en-US"/>
          </a:p>
        </p:txBody>
      </p:sp>
      <p:sp>
        <p:nvSpPr>
          <p:cNvPr id="33795" name="Rectangle 2"/>
          <p:cNvSpPr>
            <a:spLocks noGrp="1" noRot="1" noChangeAspect="1" noChangeArrowheads="1"/>
          </p:cNvSpPr>
          <p:nvPr>
            <p:ph type="sldImg"/>
          </p:nvPr>
        </p:nvSpPr>
        <p:spPr>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5C1C9B94-5BC1-7242-B3D6-D464D9B7EB2C}" type="slidenum">
              <a:rPr lang="en-US"/>
              <a:pPr/>
              <a:t>55</a:t>
            </a:fld>
            <a:endParaRPr lang="en-US"/>
          </a:p>
        </p:txBody>
      </p:sp>
      <p:sp>
        <p:nvSpPr>
          <p:cNvPr id="66563" name="Rectangle 2"/>
          <p:cNvSpPr>
            <a:spLocks noGrp="1" noRot="1" noChangeAspect="1" noChangeArrowheads="1"/>
          </p:cNvSpPr>
          <p:nvPr>
            <p:ph type="sldImg"/>
          </p:nvPr>
        </p:nvSpPr>
        <p:spPr>
          <a:solidFill>
            <a:srgbClr val="FFFFFF"/>
          </a:solidFill>
          <a:ln/>
        </p:spPr>
      </p:sp>
      <p:sp>
        <p:nvSpPr>
          <p:cNvPr id="665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AF3554E7-10BA-F547-A14A-A1A76501A683}" type="slidenum">
              <a:rPr lang="en-US"/>
              <a:pPr/>
              <a:t>56</a:t>
            </a:fld>
            <a:endParaRPr lang="en-US"/>
          </a:p>
        </p:txBody>
      </p:sp>
      <p:sp>
        <p:nvSpPr>
          <p:cNvPr id="35843" name="Rectangle 2"/>
          <p:cNvSpPr>
            <a:spLocks noGrp="1" noRot="1" noChangeAspect="1" noChangeArrowheads="1"/>
          </p:cNvSpPr>
          <p:nvPr>
            <p:ph type="sldImg"/>
          </p:nvPr>
        </p:nvSpPr>
        <p:spPr>
          <a:solidFill>
            <a:srgbClr val="FFFFFF"/>
          </a:solidFill>
          <a:ln/>
        </p:spPr>
      </p:sp>
      <p:sp>
        <p:nvSpPr>
          <p:cNvPr id="358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CFE509A7-CAF8-9E4B-B188-DF2FBD08C104}" type="slidenum">
              <a:rPr lang="en-US" sz="1200"/>
              <a:pPr/>
              <a:t>57</a:t>
            </a:fld>
            <a:endParaRPr lang="en-US" sz="1200"/>
          </a:p>
        </p:txBody>
      </p:sp>
      <p:sp>
        <p:nvSpPr>
          <p:cNvPr id="154627" name="Rectangle 2"/>
          <p:cNvSpPr>
            <a:spLocks noChangeArrowheads="1"/>
          </p:cNvSpPr>
          <p:nvPr>
            <p:ph type="sldImg"/>
          </p:nvPr>
        </p:nvSpPr>
        <p:spPr>
          <a:solidFill>
            <a:srgbClr val="FFFFFF"/>
          </a:solidFill>
          <a:ln/>
        </p:spPr>
      </p:sp>
      <p:sp>
        <p:nvSpPr>
          <p:cNvPr id="154628" name="Rectangle 3"/>
          <p:cNvSpPr>
            <a:spLocks noChangeArrowheads="1"/>
          </p:cNvSpPr>
          <p:nvPr>
            <p:ph type="body" idx="1"/>
          </p:nvPr>
        </p:nvSpPr>
        <p:spPr>
          <a:solidFill>
            <a:srgbClr val="FFFFFF"/>
          </a:solidFill>
          <a:ln>
            <a:solidFill>
              <a:srgbClr val="000000"/>
            </a:solidFill>
          </a:ln>
        </p:spPr>
        <p:txBody>
          <a:bodyPr/>
          <a:lstStyle/>
          <a:p>
            <a:pPr eaLnBrk="1" hangingPunct="1"/>
            <a:r>
              <a:rPr lang="en-US">
                <a:ea typeface="ＭＳ Ｐゴシック" charset="0"/>
                <a:cs typeface="ＭＳ Ｐゴシック" charset="0"/>
              </a:rPr>
              <a:t>Tumor vasculature is famous for being aberrant!</a:t>
            </a:r>
          </a:p>
          <a:p>
            <a:pPr eaLnBrk="1" hangingPunct="1"/>
            <a:r>
              <a:rPr lang="en-US">
                <a:ea typeface="ＭＳ Ｐゴシック" charset="0"/>
                <a:cs typeface="ＭＳ Ｐゴシック" charset="0"/>
              </a:rPr>
              <a:t>Not as hierarchical! Not as regular! Not as space filling,</a:t>
            </a:r>
          </a:p>
          <a:p>
            <a:pPr eaLnBrk="1" hangingPunct="1"/>
            <a:r>
              <a:rPr lang="en-US">
                <a:ea typeface="ＭＳ Ｐゴシック" charset="0"/>
                <a:cs typeface="ＭＳ Ｐゴシック" charset="0"/>
              </a:rPr>
              <a:t>Although you can</a:t>
            </a:r>
            <a:r>
              <a:rPr lang="ja-JP" altLang="en-US">
                <a:ea typeface="ＭＳ Ｐゴシック" charset="0"/>
                <a:cs typeface="ＭＳ Ｐゴシック" charset="0"/>
              </a:rPr>
              <a:t>’</a:t>
            </a:r>
            <a:r>
              <a:rPr lang="en-US">
                <a:ea typeface="ＭＳ Ｐゴシック" charset="0"/>
                <a:cs typeface="ＭＳ Ｐゴシック" charset="0"/>
              </a:rPr>
              <a:t>t see it here. Some regions have much</a:t>
            </a:r>
          </a:p>
          <a:p>
            <a:pPr eaLnBrk="1" hangingPunct="1"/>
            <a:r>
              <a:rPr lang="en-US">
                <a:ea typeface="ＭＳ Ｐゴシック" charset="0"/>
                <a:cs typeface="ＭＳ Ｐゴシック" charset="0"/>
              </a:rPr>
              <a:t>Denser vasculature than normal tissue and others </a:t>
            </a:r>
          </a:p>
          <a:p>
            <a:pPr eaLnBrk="1" hangingPunct="1"/>
            <a:r>
              <a:rPr lang="en-US">
                <a:ea typeface="ＭＳ Ｐゴシック" charset="0"/>
                <a:cs typeface="ＭＳ Ｐゴシック" charset="0"/>
              </a:rPr>
              <a:t>Have completely empty spaces and become necrotic.</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4005C6B7-5226-2545-A3B8-624CC1216D4A}" type="slidenum">
              <a:rPr lang="en-US"/>
              <a:pPr/>
              <a:t>58</a:t>
            </a:fld>
            <a:endParaRPr lang="en-US"/>
          </a:p>
        </p:txBody>
      </p:sp>
      <p:sp>
        <p:nvSpPr>
          <p:cNvPr id="37891" name="Rectangle 2"/>
          <p:cNvSpPr>
            <a:spLocks noGrp="1" noRot="1" noChangeAspect="1" noChangeArrowheads="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E2CB7C0B-A9B9-B444-8AA5-466FA6BFA91B}" type="slidenum">
              <a:rPr lang="en-US"/>
              <a:pPr/>
              <a:t>59</a:t>
            </a:fld>
            <a:endParaRPr lang="en-US"/>
          </a:p>
        </p:txBody>
      </p:sp>
      <p:sp>
        <p:nvSpPr>
          <p:cNvPr id="39939" name="Rectangle 2"/>
          <p:cNvSpPr>
            <a:spLocks noGrp="1" noRot="1" noChangeAspect="1" noChangeArrowheads="1"/>
          </p:cNvSpPr>
          <p:nvPr>
            <p:ph type="sldImg"/>
          </p:nvPr>
        </p:nvSpPr>
        <p:spPr>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E0F62B92-A5E5-6F47-9794-4B99B05CEC3F}" type="slidenum">
              <a:rPr lang="en-US"/>
              <a:pPr/>
              <a:t>60</a:t>
            </a:fld>
            <a:endParaRPr lang="en-US"/>
          </a:p>
        </p:txBody>
      </p:sp>
      <p:sp>
        <p:nvSpPr>
          <p:cNvPr id="41987" name="Rectangle 2"/>
          <p:cNvSpPr>
            <a:spLocks noGrp="1" noRot="1" noChangeAspect="1" noChangeArrowheads="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latin typeface="Arial" pitchFamily="-111" charset="0"/>
                <a:ea typeface="ＭＳ Ｐゴシック" pitchFamily="-111" charset="-128"/>
                <a:cs typeface="ＭＳ Ｐゴシック" pitchFamily="-111" charset="-128"/>
              </a:rPr>
              <a:t>We</a:t>
            </a:r>
            <a:r>
              <a:rPr lang="en-US" baseline="0" dirty="0" smtClean="0">
                <a:latin typeface="Arial" pitchFamily="-111" charset="0"/>
                <a:ea typeface="ＭＳ Ｐゴシック" pitchFamily="-111" charset="-128"/>
                <a:cs typeface="ＭＳ Ｐゴシック" pitchFamily="-111" charset="-128"/>
              </a:rPr>
              <a:t> know by measuring properties of healthy vasculature ties to met rate, How does that work for tumors?</a:t>
            </a:r>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341CA215-834B-E943-9F79-55763246B69F}" type="slidenum">
              <a:rPr lang="en-US"/>
              <a:pPr/>
              <a:t>61</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5A45B96-EAD3-BA4D-9CFC-8B3EFC4D656E}" type="slidenum">
              <a:rPr lang="en-US"/>
              <a:pPr/>
              <a:t>62</a:t>
            </a:fld>
            <a:endParaRPr lang="en-US"/>
          </a:p>
        </p:txBody>
      </p:sp>
      <p:sp>
        <p:nvSpPr>
          <p:cNvPr id="58371" name="Rectangle 2"/>
          <p:cNvSpPr>
            <a:spLocks noGrp="1" noRot="1" noChangeAspect="1" noChangeArrowheads="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latin typeface="Arial" pitchFamily="-111" charset="0"/>
                <a:ea typeface="ＭＳ Ｐゴシック" pitchFamily="-111" charset="-128"/>
                <a:cs typeface="ＭＳ Ｐゴシック" pitchFamily="-111" charset="-128"/>
              </a:rPr>
              <a:t>Exponents</a:t>
            </a:r>
            <a:r>
              <a:rPr lang="en-US" baseline="0" dirty="0" smtClean="0">
                <a:latin typeface="Arial" pitchFamily="-111" charset="0"/>
                <a:ea typeface="ＭＳ Ｐゴシック" pitchFamily="-111" charset="-128"/>
                <a:cs typeface="ＭＳ Ｐゴシック" pitchFamily="-111" charset="-128"/>
              </a:rPr>
              <a:t> are shallower</a:t>
            </a:r>
          </a:p>
          <a:p>
            <a:pPr eaLnBrk="1" hangingPunct="1"/>
            <a:r>
              <a:rPr lang="en-US" baseline="0" dirty="0" smtClean="0">
                <a:latin typeface="Arial" pitchFamily="-111" charset="0"/>
                <a:ea typeface="ＭＳ Ｐゴシック" pitchFamily="-111" charset="-128"/>
                <a:cs typeface="ＭＳ Ｐゴシック" pitchFamily="-111" charset="-128"/>
              </a:rPr>
              <a:t>Breakdown in hierarchy and scaling. </a:t>
            </a:r>
          </a:p>
          <a:p>
            <a:pPr eaLnBrk="1" hangingPunct="1"/>
            <a:r>
              <a:rPr lang="en-US" baseline="0" dirty="0" smtClean="0">
                <a:latin typeface="Arial" pitchFamily="-111" charset="0"/>
                <a:ea typeface="ＭＳ Ｐゴシック" pitchFamily="-111" charset="-128"/>
                <a:cs typeface="ＭＳ Ｐゴシック" pitchFamily="-111" charset="-128"/>
              </a:rPr>
              <a:t>Also, much more variable.</a:t>
            </a:r>
            <a:endParaRPr lang="en-US" dirty="0" smtClean="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A158B982-9EA8-8C43-A967-7AC7DB471403}" type="slidenum">
              <a:rPr lang="en-US"/>
              <a:pPr/>
              <a:t>4</a:t>
            </a:fld>
            <a:endParaRPr lang="en-US"/>
          </a:p>
        </p:txBody>
      </p:sp>
      <p:sp>
        <p:nvSpPr>
          <p:cNvPr id="47107" name="Rectangle 1026"/>
          <p:cNvSpPr>
            <a:spLocks noGrp="1" noRot="1" noChangeAspect="1" noChangeArrowheads="1"/>
          </p:cNvSpPr>
          <p:nvPr>
            <p:ph type="sldImg"/>
          </p:nvPr>
        </p:nvSpPr>
        <p:spPr>
          <a:solidFill>
            <a:srgbClr val="FFFFFF"/>
          </a:solidFill>
          <a:ln/>
        </p:spPr>
      </p:sp>
      <p:sp>
        <p:nvSpPr>
          <p:cNvPr id="47108" name="Rectangle 1027"/>
          <p:cNvSpPr>
            <a:spLocks noGrp="1" noChangeArrowheads="1"/>
          </p:cNvSpPr>
          <p:nvPr>
            <p:ph type="body" idx="1"/>
          </p:nvPr>
        </p:nvSpPr>
        <p:spPr>
          <a:solidFill>
            <a:srgbClr val="FFFFFF"/>
          </a:solidFill>
          <a:ln>
            <a:solidFill>
              <a:srgbClr val="000000"/>
            </a:solidFill>
          </a:ln>
        </p:spPr>
        <p:txBody>
          <a:bodyPr/>
          <a:lstStyle/>
          <a:p>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5A45B96-EAD3-BA4D-9CFC-8B3EFC4D656E}" type="slidenum">
              <a:rPr lang="en-US"/>
              <a:pPr/>
              <a:t>63</a:t>
            </a:fld>
            <a:endParaRPr lang="en-US"/>
          </a:p>
        </p:txBody>
      </p:sp>
      <p:sp>
        <p:nvSpPr>
          <p:cNvPr id="58371" name="Rectangle 2"/>
          <p:cNvSpPr>
            <a:spLocks noGrp="1" noRot="1" noChangeAspect="1" noChangeArrowheads="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latin typeface="Arial" pitchFamily="-111" charset="0"/>
                <a:ea typeface="ＭＳ Ｐゴシック" pitchFamily="-111" charset="-128"/>
                <a:cs typeface="ＭＳ Ｐゴシック" pitchFamily="-111" charset="-128"/>
              </a:rPr>
              <a:t>Exponents</a:t>
            </a:r>
            <a:r>
              <a:rPr lang="en-US" baseline="0" dirty="0" smtClean="0">
                <a:latin typeface="Arial" pitchFamily="-111" charset="0"/>
                <a:ea typeface="ＭＳ Ｐゴシック" pitchFamily="-111" charset="-128"/>
                <a:cs typeface="ＭＳ Ｐゴシック" pitchFamily="-111" charset="-128"/>
              </a:rPr>
              <a:t> are shallower</a:t>
            </a:r>
          </a:p>
          <a:p>
            <a:pPr eaLnBrk="1" hangingPunct="1"/>
            <a:r>
              <a:rPr lang="en-US" baseline="0" dirty="0" smtClean="0">
                <a:latin typeface="Arial" pitchFamily="-111" charset="0"/>
                <a:ea typeface="ＭＳ Ｐゴシック" pitchFamily="-111" charset="-128"/>
                <a:cs typeface="ＭＳ Ｐゴシック" pitchFamily="-111" charset="-128"/>
              </a:rPr>
              <a:t>Breakdown in hierarchy and scaling. </a:t>
            </a:r>
          </a:p>
          <a:p>
            <a:pPr eaLnBrk="1" hangingPunct="1"/>
            <a:r>
              <a:rPr lang="en-US" baseline="0" dirty="0" smtClean="0">
                <a:latin typeface="Arial" pitchFamily="-111" charset="0"/>
                <a:ea typeface="ＭＳ Ｐゴシック" pitchFamily="-111" charset="-128"/>
                <a:cs typeface="ＭＳ Ｐゴシック" pitchFamily="-111" charset="-128"/>
              </a:rPr>
              <a:t>Also, much </a:t>
            </a:r>
            <a:r>
              <a:rPr lang="en-US" baseline="0" smtClean="0">
                <a:latin typeface="Arial" pitchFamily="-111" charset="0"/>
                <a:ea typeface="ＭＳ Ｐゴシック" pitchFamily="-111" charset="-128"/>
                <a:cs typeface="ＭＳ Ｐゴシック" pitchFamily="-111" charset="-128"/>
              </a:rPr>
              <a:t>more variable.</a:t>
            </a:r>
            <a:endParaRPr lang="en-US" dirty="0" smtClean="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52C8233E-176F-DC4B-AD9B-BCF58630D247}" type="slidenum">
              <a:rPr lang="en-US"/>
              <a:pPr/>
              <a:t>66</a:t>
            </a:fld>
            <a:endParaRPr lang="en-US"/>
          </a:p>
        </p:txBody>
      </p:sp>
      <p:sp>
        <p:nvSpPr>
          <p:cNvPr id="87043" name="Rectangle 2"/>
          <p:cNvSpPr>
            <a:spLocks noGrp="1" noRot="1" noChangeAspect="1" noChangeArrowheads="1"/>
          </p:cNvSpPr>
          <p:nvPr>
            <p:ph type="sldImg"/>
          </p:nvPr>
        </p:nvSpPr>
        <p:spPr>
          <a:solidFill>
            <a:srgbClr val="FFFFFF"/>
          </a:solidFill>
          <a:ln/>
        </p:spPr>
      </p:sp>
      <p:sp>
        <p:nvSpPr>
          <p:cNvPr id="870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60759E7F-FC24-8047-8475-625EF3F02B63}" type="slidenum">
              <a:rPr lang="en-US"/>
              <a:pPr/>
              <a:t>67</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rial" pitchFamily="-111" charset="0"/>
                <a:ea typeface="ＭＳ Ｐゴシック" pitchFamily="-111" charset="-128"/>
                <a:cs typeface="ＭＳ Ｐゴシック" pitchFamily="-111" charset="-128"/>
              </a:rPr>
              <a:t>FINALLY, THANKS TO ALL MY COLLABORATORS FROM MULTIPLE FIELDS AND TO THE AGENCIES THAT ARE HELPING TO FUND </a:t>
            </a:r>
            <a:r>
              <a:rPr lang="en-US">
                <a:latin typeface="Arial" pitchFamily="-111" charset="0"/>
                <a:ea typeface="ＭＳ Ｐゴシック" pitchFamily="-111" charset="-128"/>
                <a:cs typeface="ＭＳ Ｐゴシック" pitchFamily="-111" charset="-128"/>
              </a:rPr>
              <a:t>THIS </a:t>
            </a:r>
            <a:r>
              <a:rPr lang="en-US" smtClean="0">
                <a:latin typeface="Arial" pitchFamily="-111" charset="0"/>
                <a:ea typeface="ＭＳ Ｐゴシック" pitchFamily="-111" charset="-128"/>
                <a:cs typeface="ＭＳ Ｐゴシック" pitchFamily="-111" charset="-128"/>
              </a:rPr>
              <a:t>WORK.</a:t>
            </a:r>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60759E7F-FC24-8047-8475-625EF3F02B63}" type="slidenum">
              <a:rPr lang="en-US"/>
              <a:pPr/>
              <a:t>68</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rial" pitchFamily="-111" charset="0"/>
                <a:ea typeface="ＭＳ Ｐゴシック" pitchFamily="-111" charset="-128"/>
                <a:cs typeface="ＭＳ Ｐゴシック" pitchFamily="-111" charset="-128"/>
              </a:rPr>
              <a:t>FINALLY, THANKS TO ALL MY COLLABORATORS FROM MULTIPLE FIELDS AND TO THE AGENCIES THAT ARE HELPING TO FUND THIS WORK.I THINK MBI IS A SIMILAR PLACE TO SFI AND WOILD BE A STIMULATING AND EXCITING PLACE TO WORK!</a:t>
            </a:r>
          </a:p>
          <a:p>
            <a:pPr eaLnBrk="1" hangingPunct="1"/>
            <a:r>
              <a:rPr lang="en-US" dirty="0">
                <a:latin typeface="Arial" pitchFamily="-111" charset="0"/>
                <a:ea typeface="ＭＳ Ｐゴシック" pitchFamily="-111" charset="-128"/>
                <a:cs typeface="ＭＳ Ｐゴシック" pitchFamily="-111" charset="-128"/>
              </a:rPr>
              <a:t>Say physicist, biochemist, and biologists to show you go the spectrum. Plug for interdisciplinary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45123-653B-6449-BAAF-766445E50DC4}" type="slidenum">
              <a:rPr lang="en-US"/>
              <a:pPr/>
              <a:t>5</a:t>
            </a:fld>
            <a:endParaRPr lang="en-US"/>
          </a:p>
        </p:txBody>
      </p:sp>
      <p:sp>
        <p:nvSpPr>
          <p:cNvPr id="2160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60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t>Lifespan data. Say axes. And talk about orgs.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341CA215-834B-E943-9F79-55763246B69F}" type="slidenum">
              <a:rPr lang="en-US"/>
              <a:pPr/>
              <a:t>6</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68AD6152-F29E-394D-A4A8-26B7D6A1ED30}" type="slidenum">
              <a:rPr lang="en-US"/>
              <a:pPr/>
              <a:t>7</a:t>
            </a:fld>
            <a:endParaRPr lang="en-US"/>
          </a:p>
        </p:txBody>
      </p:sp>
      <p:sp>
        <p:nvSpPr>
          <p:cNvPr id="53251" name="Rectangle 2"/>
          <p:cNvSpPr>
            <a:spLocks noGrp="1" noRot="1" noChangeAspect="1" noChangeArrowheads="1"/>
          </p:cNvSpPr>
          <p:nvPr>
            <p:ph type="sldImg"/>
          </p:nvPr>
        </p:nvSpPr>
        <p:spPr>
          <a:solidFill>
            <a:srgbClr val="FFFFFF"/>
          </a:solidFill>
          <a:ln/>
        </p:spPr>
      </p:sp>
      <p:sp>
        <p:nvSpPr>
          <p:cNvPr id="532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Arial" pitchFamily="-111" charset="0"/>
              <a:ea typeface="ＭＳ Ｐゴシック" pitchFamily="-111" charset="-128"/>
              <a:cs typeface="ＭＳ Ｐゴシック" pitchFamily="-111"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D874DF-1399-6048-A5F4-602FFD27B23B}" type="slidenum">
              <a:rPr lang="en-US"/>
              <a:pPr/>
              <a:t>8</a:t>
            </a:fld>
            <a:endParaRPr lang="en-US"/>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r>
              <a:rPr lang="en-US" dirty="0" smtClean="0"/>
              <a:t>Ask them</a:t>
            </a:r>
            <a:r>
              <a:rPr lang="en-US" baseline="0" dirty="0" smtClean="0"/>
              <a:t> why self similarity might be expected in Nature??</a:t>
            </a:r>
            <a:endParaRPr lang="en-US" dirty="0" smtClean="0"/>
          </a:p>
          <a:p>
            <a:endParaRPr lang="en-US" dirty="0" smtClean="0"/>
          </a:p>
          <a:p>
            <a:r>
              <a:rPr lang="en-US" dirty="0" smtClean="0"/>
              <a:t>Biochemical </a:t>
            </a:r>
            <a:r>
              <a:rPr lang="en-US" dirty="0"/>
              <a:t>reactions, genetic conservation, structure of cardiovascular system and</a:t>
            </a:r>
          </a:p>
          <a:p>
            <a:r>
              <a:rPr lang="en-US" dirty="0"/>
              <a:t>Plant architecture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p:cNvSpPr>
          <p:nvPr>
            <p:ph type="sldImg"/>
          </p:nvPr>
        </p:nvSpPr>
        <p:spPr>
          <a:ln/>
        </p:spPr>
      </p:sp>
      <p:sp>
        <p:nvSpPr>
          <p:cNvPr id="46083" name="Notes Placeholder 2"/>
          <p:cNvSpPr>
            <a:spLocks noGrp="1"/>
          </p:cNvSpPr>
          <p:nvPr>
            <p:ph type="body" idx="1"/>
          </p:nvPr>
        </p:nvSpPr>
        <p:spPr>
          <a:noFill/>
          <a:ln/>
        </p:spPr>
        <p:txBody>
          <a:bodyPr/>
          <a:lstStyle/>
          <a:p>
            <a:r>
              <a:rPr lang="en-US" dirty="0" smtClean="0">
                <a:latin typeface="Arial" pitchFamily="-111" charset="0"/>
                <a:ea typeface="ＭＳ Ｐゴシック" pitchFamily="-111" charset="-128"/>
                <a:cs typeface="ＭＳ Ｐゴシック" pitchFamily="-111" charset="-128"/>
              </a:rPr>
              <a:t>Say this holds</a:t>
            </a:r>
            <a:r>
              <a:rPr lang="en-US" baseline="0" dirty="0" smtClean="0">
                <a:latin typeface="Arial" pitchFamily="-111" charset="0"/>
                <a:ea typeface="ＭＳ Ｐゴシック" pitchFamily="-111" charset="-128"/>
                <a:cs typeface="ＭＳ Ｐゴシック" pitchFamily="-111" charset="-128"/>
              </a:rPr>
              <a:t> as long as 2a+b&gt;0</a:t>
            </a:r>
            <a:endParaRPr lang="en-US" dirty="0" smtClean="0">
              <a:latin typeface="Arial" pitchFamily="-111" charset="0"/>
              <a:ea typeface="ＭＳ Ｐゴシック" pitchFamily="-111" charset="-128"/>
              <a:cs typeface="ＭＳ Ｐゴシック" pitchFamily="-111" charset="-128"/>
            </a:endParaRPr>
          </a:p>
        </p:txBody>
      </p:sp>
      <p:sp>
        <p:nvSpPr>
          <p:cNvPr id="46084" name="Slide Number Placeholder 3"/>
          <p:cNvSpPr>
            <a:spLocks noGrp="1"/>
          </p:cNvSpPr>
          <p:nvPr>
            <p:ph type="sldNum" sz="quarter" idx="5"/>
          </p:nvPr>
        </p:nvSpPr>
        <p:spPr>
          <a:noFill/>
        </p:spPr>
        <p:txBody>
          <a:bodyPr/>
          <a:lstStyle/>
          <a:p>
            <a:fld id="{D85DDB22-D94A-184B-BDC7-D4BF7B0A7BF1}"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7DE45F-E45D-2F4E-9AAA-2B9A669EDFB7}"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DC69C-4F00-C748-BA3E-C709AD586DE1}" type="slidenum">
              <a:rPr lang="en-US" smtClean="0"/>
              <a:t>‹#›</a:t>
            </a:fld>
            <a:endParaRPr lang="en-US"/>
          </a:p>
        </p:txBody>
      </p:sp>
    </p:spTree>
    <p:extLst>
      <p:ext uri="{BB962C8B-B14F-4D97-AF65-F5344CB8AC3E}">
        <p14:creationId xmlns:p14="http://schemas.microsoft.com/office/powerpoint/2010/main" val="3304559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7DE45F-E45D-2F4E-9AAA-2B9A669EDFB7}"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DC69C-4F00-C748-BA3E-C709AD586DE1}" type="slidenum">
              <a:rPr lang="en-US" smtClean="0"/>
              <a:t>‹#›</a:t>
            </a:fld>
            <a:endParaRPr lang="en-US"/>
          </a:p>
        </p:txBody>
      </p:sp>
    </p:spTree>
    <p:extLst>
      <p:ext uri="{BB962C8B-B14F-4D97-AF65-F5344CB8AC3E}">
        <p14:creationId xmlns:p14="http://schemas.microsoft.com/office/powerpoint/2010/main" val="281305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7DE45F-E45D-2F4E-9AAA-2B9A669EDFB7}"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DC69C-4F00-C748-BA3E-C709AD586DE1}" type="slidenum">
              <a:rPr lang="en-US" smtClean="0"/>
              <a:t>‹#›</a:t>
            </a:fld>
            <a:endParaRPr lang="en-US"/>
          </a:p>
        </p:txBody>
      </p:sp>
    </p:spTree>
    <p:extLst>
      <p:ext uri="{BB962C8B-B14F-4D97-AF65-F5344CB8AC3E}">
        <p14:creationId xmlns:p14="http://schemas.microsoft.com/office/powerpoint/2010/main" val="1320450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7DE45F-E45D-2F4E-9AAA-2B9A669EDFB7}"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DC69C-4F00-C748-BA3E-C709AD586DE1}" type="slidenum">
              <a:rPr lang="en-US" smtClean="0"/>
              <a:t>‹#›</a:t>
            </a:fld>
            <a:endParaRPr lang="en-US"/>
          </a:p>
        </p:txBody>
      </p:sp>
    </p:spTree>
    <p:extLst>
      <p:ext uri="{BB962C8B-B14F-4D97-AF65-F5344CB8AC3E}">
        <p14:creationId xmlns:p14="http://schemas.microsoft.com/office/powerpoint/2010/main" val="256842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7DE45F-E45D-2F4E-9AAA-2B9A669EDFB7}"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ADC69C-4F00-C748-BA3E-C709AD586DE1}" type="slidenum">
              <a:rPr lang="en-US" smtClean="0"/>
              <a:t>‹#›</a:t>
            </a:fld>
            <a:endParaRPr lang="en-US"/>
          </a:p>
        </p:txBody>
      </p:sp>
    </p:spTree>
    <p:extLst>
      <p:ext uri="{BB962C8B-B14F-4D97-AF65-F5344CB8AC3E}">
        <p14:creationId xmlns:p14="http://schemas.microsoft.com/office/powerpoint/2010/main" val="820413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7DE45F-E45D-2F4E-9AAA-2B9A669EDFB7}" type="datetimeFigureOut">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ADC69C-4F00-C748-BA3E-C709AD586DE1}" type="slidenum">
              <a:rPr lang="en-US" smtClean="0"/>
              <a:t>‹#›</a:t>
            </a:fld>
            <a:endParaRPr lang="en-US"/>
          </a:p>
        </p:txBody>
      </p:sp>
    </p:spTree>
    <p:extLst>
      <p:ext uri="{BB962C8B-B14F-4D97-AF65-F5344CB8AC3E}">
        <p14:creationId xmlns:p14="http://schemas.microsoft.com/office/powerpoint/2010/main" val="2429375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7DE45F-E45D-2F4E-9AAA-2B9A669EDFB7}" type="datetimeFigureOut">
              <a:rPr lang="en-US" smtClean="0"/>
              <a:t>4/17/16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ADC69C-4F00-C748-BA3E-C709AD586DE1}" type="slidenum">
              <a:rPr lang="en-US" smtClean="0"/>
              <a:t>‹#›</a:t>
            </a:fld>
            <a:endParaRPr lang="en-US"/>
          </a:p>
        </p:txBody>
      </p:sp>
    </p:spTree>
    <p:extLst>
      <p:ext uri="{BB962C8B-B14F-4D97-AF65-F5344CB8AC3E}">
        <p14:creationId xmlns:p14="http://schemas.microsoft.com/office/powerpoint/2010/main" val="352220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7DE45F-E45D-2F4E-9AAA-2B9A669EDFB7}" type="datetimeFigureOut">
              <a:rPr lang="en-US" smtClean="0"/>
              <a:t>4/17/16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ADC69C-4F00-C748-BA3E-C709AD586DE1}" type="slidenum">
              <a:rPr lang="en-US" smtClean="0"/>
              <a:t>‹#›</a:t>
            </a:fld>
            <a:endParaRPr lang="en-US"/>
          </a:p>
        </p:txBody>
      </p:sp>
    </p:spTree>
    <p:extLst>
      <p:ext uri="{BB962C8B-B14F-4D97-AF65-F5344CB8AC3E}">
        <p14:creationId xmlns:p14="http://schemas.microsoft.com/office/powerpoint/2010/main" val="355737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7DE45F-E45D-2F4E-9AAA-2B9A669EDFB7}" type="datetimeFigureOut">
              <a:rPr lang="en-US" smtClean="0"/>
              <a:t>4/17/16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ADC69C-4F00-C748-BA3E-C709AD586DE1}" type="slidenum">
              <a:rPr lang="en-US" smtClean="0"/>
              <a:t>‹#›</a:t>
            </a:fld>
            <a:endParaRPr lang="en-US"/>
          </a:p>
        </p:txBody>
      </p:sp>
    </p:spTree>
    <p:extLst>
      <p:ext uri="{BB962C8B-B14F-4D97-AF65-F5344CB8AC3E}">
        <p14:creationId xmlns:p14="http://schemas.microsoft.com/office/powerpoint/2010/main" val="3539918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7DE45F-E45D-2F4E-9AAA-2B9A669EDFB7}" type="datetimeFigureOut">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ADC69C-4F00-C748-BA3E-C709AD586DE1}" type="slidenum">
              <a:rPr lang="en-US" smtClean="0"/>
              <a:t>‹#›</a:t>
            </a:fld>
            <a:endParaRPr lang="en-US"/>
          </a:p>
        </p:txBody>
      </p:sp>
    </p:spTree>
    <p:extLst>
      <p:ext uri="{BB962C8B-B14F-4D97-AF65-F5344CB8AC3E}">
        <p14:creationId xmlns:p14="http://schemas.microsoft.com/office/powerpoint/2010/main" val="2440422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7DE45F-E45D-2F4E-9AAA-2B9A669EDFB7}" type="datetimeFigureOut">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ADC69C-4F00-C748-BA3E-C709AD586DE1}" type="slidenum">
              <a:rPr lang="en-US" smtClean="0"/>
              <a:t>‹#›</a:t>
            </a:fld>
            <a:endParaRPr lang="en-US"/>
          </a:p>
        </p:txBody>
      </p:sp>
    </p:spTree>
    <p:extLst>
      <p:ext uri="{BB962C8B-B14F-4D97-AF65-F5344CB8AC3E}">
        <p14:creationId xmlns:p14="http://schemas.microsoft.com/office/powerpoint/2010/main" val="26611614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7DE45F-E45D-2F4E-9AAA-2B9A669EDFB7}" type="datetimeFigureOut">
              <a:rPr lang="en-US" smtClean="0"/>
              <a:t>4/17/16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ADC69C-4F00-C748-BA3E-C709AD586DE1}" type="slidenum">
              <a:rPr lang="en-US" smtClean="0"/>
              <a:t>‹#›</a:t>
            </a:fld>
            <a:endParaRPr lang="en-US"/>
          </a:p>
        </p:txBody>
      </p:sp>
    </p:spTree>
    <p:extLst>
      <p:ext uri="{BB962C8B-B14F-4D97-AF65-F5344CB8AC3E}">
        <p14:creationId xmlns:p14="http://schemas.microsoft.com/office/powerpoint/2010/main" val="1400066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7.bin"/><Relationship Id="rId5" Type="http://schemas.openxmlformats.org/officeDocument/2006/relationships/image" Target="../media/image19.emf"/><Relationship Id="rId6" Type="http://schemas.openxmlformats.org/officeDocument/2006/relationships/oleObject" Target="../embeddings/oleObject8.bin"/><Relationship Id="rId7" Type="http://schemas.openxmlformats.org/officeDocument/2006/relationships/image" Target="../media/image20.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2.jpeg"/><Relationship Id="rId5" Type="http://schemas.openxmlformats.org/officeDocument/2006/relationships/oleObject" Target="../embeddings/oleObject9.bin"/><Relationship Id="rId6" Type="http://schemas.openxmlformats.org/officeDocument/2006/relationships/image" Target="../media/image21.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10.bin"/><Relationship Id="rId5" Type="http://schemas.openxmlformats.org/officeDocument/2006/relationships/image" Target="../media/image24.emf"/><Relationship Id="rId6" Type="http://schemas.openxmlformats.org/officeDocument/2006/relationships/oleObject" Target="../embeddings/oleObject11.bin"/><Relationship Id="rId7" Type="http://schemas.openxmlformats.org/officeDocument/2006/relationships/image" Target="../media/image25.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11" Type="http://schemas.openxmlformats.org/officeDocument/2006/relationships/image" Target="../media/image29.emf"/><Relationship Id="rId12" Type="http://schemas.openxmlformats.org/officeDocument/2006/relationships/oleObject" Target="../embeddings/oleObject16.bin"/><Relationship Id="rId13" Type="http://schemas.openxmlformats.org/officeDocument/2006/relationships/image" Target="../media/image30.emf"/><Relationship Id="rId14" Type="http://schemas.openxmlformats.org/officeDocument/2006/relationships/oleObject" Target="../embeddings/oleObject17.bin"/><Relationship Id="rId15" Type="http://schemas.openxmlformats.org/officeDocument/2006/relationships/image" Target="../media/image31.emf"/><Relationship Id="rId16" Type="http://schemas.openxmlformats.org/officeDocument/2006/relationships/oleObject" Target="../embeddings/oleObject18.bin"/><Relationship Id="rId17" Type="http://schemas.openxmlformats.org/officeDocument/2006/relationships/image" Target="../media/image32.emf"/><Relationship Id="rId18" Type="http://schemas.openxmlformats.org/officeDocument/2006/relationships/oleObject" Target="../embeddings/oleObject19.bin"/><Relationship Id="rId19" Type="http://schemas.openxmlformats.org/officeDocument/2006/relationships/image" Target="../media/image33.emf"/><Relationship Id="rId1" Type="http://schemas.openxmlformats.org/officeDocument/2006/relationships/vmlDrawing" Target="../drawings/vmlDrawing8.vml"/><Relationship Id="rId2" Type="http://schemas.openxmlformats.org/officeDocument/2006/relationships/slideLayout" Target="../slideLayouts/slideLayout6.xml"/><Relationship Id="rId3" Type="http://schemas.openxmlformats.org/officeDocument/2006/relationships/notesSlide" Target="../notesSlides/notesSlide17.xml"/><Relationship Id="rId4" Type="http://schemas.openxmlformats.org/officeDocument/2006/relationships/oleObject" Target="../embeddings/oleObject12.bin"/><Relationship Id="rId5" Type="http://schemas.openxmlformats.org/officeDocument/2006/relationships/image" Target="../media/image17.emf"/><Relationship Id="rId6" Type="http://schemas.openxmlformats.org/officeDocument/2006/relationships/oleObject" Target="../embeddings/oleObject13.bin"/><Relationship Id="rId7" Type="http://schemas.openxmlformats.org/officeDocument/2006/relationships/image" Target="../media/image18.emf"/><Relationship Id="rId8" Type="http://schemas.openxmlformats.org/officeDocument/2006/relationships/oleObject" Target="../embeddings/oleObject14.bin"/><Relationship Id="rId9" Type="http://schemas.openxmlformats.org/officeDocument/2006/relationships/image" Target="../media/image28.emf"/><Relationship Id="rId10"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oleObject" Target="../embeddings/oleObject1.bin"/><Relationship Id="rId9" Type="http://schemas.openxmlformats.org/officeDocument/2006/relationships/image" Target="../media/image1.emf"/><Relationship Id="rId10" Type="http://schemas.openxmlformats.org/officeDocument/2006/relationships/oleObject" Target="../embeddings/oleObject2.bin"/><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oleObject" Target="../embeddings/oleObject3.bin"/><Relationship Id="rId8"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4.png"/><Relationship Id="rId5" Type="http://schemas.openxmlformats.org/officeDocument/2006/relationships/oleObject" Target="../embeddings/oleObject20.bin"/><Relationship Id="rId6" Type="http://schemas.openxmlformats.org/officeDocument/2006/relationships/image" Target="../media/image13.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9.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0.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21.bin"/><Relationship Id="rId5" Type="http://schemas.openxmlformats.org/officeDocument/2006/relationships/image" Target="../media/image61.emf"/><Relationship Id="rId6" Type="http://schemas.openxmlformats.org/officeDocument/2006/relationships/oleObject" Target="../embeddings/oleObject22.bin"/><Relationship Id="rId7" Type="http://schemas.openxmlformats.org/officeDocument/2006/relationships/image" Target="../media/image62.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23.bin"/><Relationship Id="rId5" Type="http://schemas.openxmlformats.org/officeDocument/2006/relationships/image" Target="../media/image63.emf"/><Relationship Id="rId6" Type="http://schemas.openxmlformats.org/officeDocument/2006/relationships/oleObject" Target="../embeddings/oleObject24.bin"/><Relationship Id="rId7" Type="http://schemas.openxmlformats.org/officeDocument/2006/relationships/image" Target="../media/image64.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25.bin"/><Relationship Id="rId5" Type="http://schemas.openxmlformats.org/officeDocument/2006/relationships/image" Target="../media/image65.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67.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26.bin"/><Relationship Id="rId5" Type="http://schemas.openxmlformats.org/officeDocument/2006/relationships/image" Target="../media/image68.emf"/><Relationship Id="rId6" Type="http://schemas.openxmlformats.org/officeDocument/2006/relationships/image" Target="../media/image66.jpeg"/><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27.bin"/><Relationship Id="rId5" Type="http://schemas.openxmlformats.org/officeDocument/2006/relationships/image" Target="../media/image69.emf"/><Relationship Id="rId6" Type="http://schemas.openxmlformats.org/officeDocument/2006/relationships/oleObject" Target="../embeddings/oleObject28.bin"/><Relationship Id="rId7" Type="http://schemas.openxmlformats.org/officeDocument/2006/relationships/image" Target="../media/image70.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oleObject29.bin"/><Relationship Id="rId5" Type="http://schemas.openxmlformats.org/officeDocument/2006/relationships/image" Target="../media/image75.emf"/><Relationship Id="rId6" Type="http://schemas.openxmlformats.org/officeDocument/2006/relationships/oleObject" Target="../embeddings/oleObject30.bin"/><Relationship Id="rId7" Type="http://schemas.openxmlformats.org/officeDocument/2006/relationships/image" Target="../media/image76.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1" Type="http://schemas.openxmlformats.org/officeDocument/2006/relationships/image" Target="../media/image85.JPG"/><Relationship Id="rId12" Type="http://schemas.openxmlformats.org/officeDocument/2006/relationships/image" Target="../media/image86.jpg"/><Relationship Id="rId13" Type="http://schemas.openxmlformats.org/officeDocument/2006/relationships/image" Target="../media/image87.jpg"/><Relationship Id="rId14" Type="http://schemas.openxmlformats.org/officeDocument/2006/relationships/image" Target="../media/image88.jpg"/><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77.jpeg"/><Relationship Id="rId4" Type="http://schemas.openxmlformats.org/officeDocument/2006/relationships/image" Target="../media/image78.jpg"/><Relationship Id="rId5" Type="http://schemas.openxmlformats.org/officeDocument/2006/relationships/image" Target="../media/image79.jp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4.png"/><Relationship Id="rId5" Type="http://schemas.openxmlformats.org/officeDocument/2006/relationships/oleObject" Target="../embeddings/oleObject4.bin"/><Relationship Id="rId6" Type="http://schemas.openxmlformats.org/officeDocument/2006/relationships/image" Target="../media/image13.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5.bin"/><Relationship Id="rId5" Type="http://schemas.openxmlformats.org/officeDocument/2006/relationships/image" Target="../media/image17.emf"/><Relationship Id="rId6" Type="http://schemas.openxmlformats.org/officeDocument/2006/relationships/oleObject" Target="../embeddings/oleObject6.bin"/><Relationship Id="rId7" Type="http://schemas.openxmlformats.org/officeDocument/2006/relationships/image" Target="../media/image18.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5664" y="281570"/>
            <a:ext cx="9067800" cy="1143000"/>
          </a:xfrm>
        </p:spPr>
        <p:txBody>
          <a:bodyPr>
            <a:normAutofit fontScale="90000"/>
          </a:bodyPr>
          <a:lstStyle/>
          <a:p>
            <a:r>
              <a:rPr lang="en-US" dirty="0" smtClean="0"/>
              <a:t/>
            </a:r>
            <a:br>
              <a:rPr lang="en-US" dirty="0" smtClean="0"/>
            </a:br>
            <a:r>
              <a:rPr lang="en-US" dirty="0"/>
              <a:t>Combining mechanistic modeling with big data to better understand vascular systems and </a:t>
            </a:r>
            <a:r>
              <a:rPr lang="en-US" dirty="0" err="1"/>
              <a:t>allometric</a:t>
            </a:r>
            <a:r>
              <a:rPr lang="en-US" dirty="0"/>
              <a:t> scaling</a:t>
            </a:r>
            <a:endParaRPr lang="en-US" dirty="0" smtClean="0">
              <a:cs typeface="Times New Roman"/>
            </a:endParaRPr>
          </a:p>
        </p:txBody>
      </p:sp>
      <p:sp>
        <p:nvSpPr>
          <p:cNvPr id="14339" name="Text Box 3"/>
          <p:cNvSpPr txBox="1">
            <a:spLocks noChangeArrowheads="1"/>
          </p:cNvSpPr>
          <p:nvPr/>
        </p:nvSpPr>
        <p:spPr bwMode="auto">
          <a:xfrm>
            <a:off x="847519" y="2343239"/>
            <a:ext cx="7350339" cy="3970318"/>
          </a:xfrm>
          <a:prstGeom prst="rect">
            <a:avLst/>
          </a:prstGeom>
          <a:noFill/>
          <a:ln w="9525">
            <a:noFill/>
            <a:miter lim="800000"/>
            <a:headEnd/>
            <a:tailEnd/>
          </a:ln>
        </p:spPr>
        <p:txBody>
          <a:bodyPr wrap="none">
            <a:prstTxWarp prst="textNoShape">
              <a:avLst/>
            </a:prstTxWarp>
            <a:spAutoFit/>
          </a:bodyPr>
          <a:lstStyle/>
          <a:p>
            <a:pPr algn="ctr"/>
            <a:r>
              <a:rPr lang="en-US" sz="2800" dirty="0"/>
              <a:t>by</a:t>
            </a:r>
          </a:p>
          <a:p>
            <a:pPr algn="ctr"/>
            <a:r>
              <a:rPr lang="en-US" sz="2800" dirty="0"/>
              <a:t>Van </a:t>
            </a:r>
            <a:r>
              <a:rPr lang="en-US" sz="2800" dirty="0" smtClean="0"/>
              <a:t>Savage</a:t>
            </a:r>
          </a:p>
          <a:p>
            <a:pPr algn="ctr"/>
            <a:r>
              <a:rPr lang="en-US" sz="2800" dirty="0"/>
              <a:t>Department of Ecology and Evolutionary </a:t>
            </a:r>
            <a:r>
              <a:rPr lang="en-US" sz="2800" dirty="0" smtClean="0"/>
              <a:t>Biology</a:t>
            </a:r>
          </a:p>
          <a:p>
            <a:pPr algn="ctr"/>
            <a:r>
              <a:rPr lang="en-US" sz="2800" dirty="0"/>
              <a:t>Department of </a:t>
            </a:r>
            <a:r>
              <a:rPr lang="en-US" sz="2800" dirty="0" smtClean="0"/>
              <a:t>Biomathematics</a:t>
            </a:r>
          </a:p>
          <a:p>
            <a:pPr algn="ctr"/>
            <a:r>
              <a:rPr lang="en-US" sz="2800" dirty="0" smtClean="0"/>
              <a:t>Quantitative and Computational Biology Institute</a:t>
            </a:r>
            <a:endParaRPr lang="en-US" sz="2800" dirty="0"/>
          </a:p>
          <a:p>
            <a:pPr algn="ctr"/>
            <a:r>
              <a:rPr lang="en-US" sz="2800" dirty="0"/>
              <a:t>UCLA</a:t>
            </a:r>
          </a:p>
          <a:p>
            <a:pPr algn="ctr"/>
            <a:endParaRPr lang="en-US" sz="2800" dirty="0"/>
          </a:p>
          <a:p>
            <a:pPr algn="ctr"/>
            <a:r>
              <a:rPr lang="en-US" sz="2800" dirty="0" smtClean="0"/>
              <a:t>External Faculty</a:t>
            </a:r>
          </a:p>
          <a:p>
            <a:pPr algn="ctr"/>
            <a:r>
              <a:rPr lang="en-US" sz="2800" dirty="0" smtClean="0"/>
              <a:t>Santa Fe Institute</a:t>
            </a:r>
          </a:p>
        </p:txBody>
      </p:sp>
      <p:sp>
        <p:nvSpPr>
          <p:cNvPr id="4" name="Text Box 4"/>
          <p:cNvSpPr txBox="1">
            <a:spLocks noChangeArrowheads="1"/>
          </p:cNvSpPr>
          <p:nvPr/>
        </p:nvSpPr>
        <p:spPr bwMode="auto">
          <a:xfrm>
            <a:off x="6256220" y="6400699"/>
            <a:ext cx="28877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ea typeface="ヒラギノ角ゴ Pro W3" charset="0"/>
                <a:cs typeface="ヒラギノ角ゴ Pro W3" charset="0"/>
              </a:rPr>
              <a:t>USC, April 18, </a:t>
            </a:r>
            <a:r>
              <a:rPr lang="en-US" dirty="0" smtClean="0">
                <a:ea typeface="ヒラギノ角ゴ Pro W3" charset="0"/>
                <a:cs typeface="ヒラギノ角ゴ Pro W3" charset="0"/>
              </a:rPr>
              <a:t>2016</a:t>
            </a:r>
            <a:endParaRPr lang="en-US" dirty="0">
              <a:ea typeface="ヒラギノ角ゴ Pro W3" charset="0"/>
              <a:cs typeface="ヒラギノ角ゴ Pro W3" charset="0"/>
            </a:endParaRPr>
          </a:p>
        </p:txBody>
      </p:sp>
    </p:spTree>
    <p:extLst>
      <p:ext uri="{BB962C8B-B14F-4D97-AF65-F5344CB8AC3E}">
        <p14:creationId xmlns:p14="http://schemas.microsoft.com/office/powerpoint/2010/main" val="23894549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09600" y="-152400"/>
            <a:ext cx="7772400" cy="1143000"/>
          </a:xfrm>
        </p:spPr>
        <p:txBody>
          <a:bodyPr>
            <a:normAutofit fontScale="90000"/>
          </a:bodyPr>
          <a:lstStyle/>
          <a:p>
            <a:pPr eaLnBrk="1" hangingPunct="1"/>
            <a:r>
              <a:rPr lang="en-US" dirty="0"/>
              <a:t>b</a:t>
            </a:r>
            <a:r>
              <a:rPr lang="en-US" dirty="0" smtClean="0"/>
              <a:t>ase model </a:t>
            </a:r>
            <a:r>
              <a:rPr lang="en-US" dirty="0"/>
              <a:t>has three assumptions</a:t>
            </a:r>
          </a:p>
        </p:txBody>
      </p:sp>
      <p:sp>
        <p:nvSpPr>
          <p:cNvPr id="56323" name="Text Box 16"/>
          <p:cNvSpPr txBox="1">
            <a:spLocks noChangeArrowheads="1"/>
          </p:cNvSpPr>
          <p:nvPr/>
        </p:nvSpPr>
        <p:spPr bwMode="auto">
          <a:xfrm>
            <a:off x="457200" y="5143500"/>
            <a:ext cx="5668539" cy="1252651"/>
          </a:xfrm>
          <a:prstGeom prst="rect">
            <a:avLst/>
          </a:prstGeom>
          <a:noFill/>
          <a:ln w="9525">
            <a:noFill/>
            <a:miter lim="800000"/>
            <a:headEnd/>
            <a:tailEnd/>
          </a:ln>
        </p:spPr>
        <p:txBody>
          <a:bodyPr wrap="none">
            <a:prstTxWarp prst="textNoShape">
              <a:avLst/>
            </a:prstTxWarp>
            <a:spAutoFit/>
          </a:bodyPr>
          <a:lstStyle/>
          <a:p>
            <a:pPr eaLnBrk="1" hangingPunct="1">
              <a:lnSpc>
                <a:spcPct val="90000"/>
              </a:lnSpc>
              <a:spcBef>
                <a:spcPct val="20000"/>
              </a:spcBef>
            </a:pPr>
            <a:r>
              <a:rPr lang="en-US" sz="3200" dirty="0"/>
              <a:t>iii. Capillaries are invariant in size</a:t>
            </a:r>
          </a:p>
          <a:p>
            <a:pPr eaLnBrk="1" hangingPunct="1">
              <a:lnSpc>
                <a:spcPct val="90000"/>
              </a:lnSpc>
              <a:spcBef>
                <a:spcPct val="20000"/>
              </a:spcBef>
            </a:pPr>
            <a:endParaRPr lang="en-US" dirty="0"/>
          </a:p>
          <a:p>
            <a:pPr eaLnBrk="1" hangingPunct="1">
              <a:lnSpc>
                <a:spcPct val="90000"/>
              </a:lnSpc>
              <a:spcBef>
                <a:spcPct val="20000"/>
              </a:spcBef>
            </a:pPr>
            <a:r>
              <a:rPr lang="en-US" dirty="0"/>
              <a:t>      </a:t>
            </a:r>
            <a:r>
              <a:rPr lang="en-US" sz="2400" dirty="0"/>
              <a:t>sets overall scale for network</a:t>
            </a:r>
          </a:p>
        </p:txBody>
      </p:sp>
      <p:sp>
        <p:nvSpPr>
          <p:cNvPr id="56324" name="Text Box 19"/>
          <p:cNvSpPr txBox="1">
            <a:spLocks noChangeArrowheads="1"/>
          </p:cNvSpPr>
          <p:nvPr/>
        </p:nvSpPr>
        <p:spPr bwMode="auto">
          <a:xfrm>
            <a:off x="457200" y="1066800"/>
            <a:ext cx="7853432" cy="1489639"/>
          </a:xfrm>
          <a:prstGeom prst="rect">
            <a:avLst/>
          </a:prstGeom>
          <a:noFill/>
          <a:ln w="9525">
            <a:noFill/>
            <a:miter lim="800000"/>
            <a:headEnd/>
            <a:tailEnd/>
          </a:ln>
        </p:spPr>
        <p:txBody>
          <a:bodyPr wrap="none">
            <a:prstTxWarp prst="textNoShape">
              <a:avLst/>
            </a:prstTxWarp>
            <a:spAutoFit/>
          </a:bodyPr>
          <a:lstStyle/>
          <a:p>
            <a:pPr marL="495300" indent="-495300" eaLnBrk="1" hangingPunct="1">
              <a:lnSpc>
                <a:spcPct val="90000"/>
              </a:lnSpc>
              <a:spcBef>
                <a:spcPct val="20000"/>
              </a:spcBef>
              <a:buFont typeface="Arial" pitchFamily="-111" charset="0"/>
              <a:buAutoNum type="romanLcPeriod"/>
            </a:pPr>
            <a:r>
              <a:rPr lang="en-US" sz="3200" dirty="0"/>
              <a:t>Minimization of </a:t>
            </a:r>
            <a:r>
              <a:rPr lang="en-US" sz="3200" dirty="0" smtClean="0"/>
              <a:t>power </a:t>
            </a:r>
            <a:r>
              <a:rPr lang="en-US" sz="3200" dirty="0"/>
              <a:t>to deliver resources</a:t>
            </a:r>
          </a:p>
          <a:p>
            <a:pPr marL="495300" indent="-495300" eaLnBrk="1" hangingPunct="1">
              <a:lnSpc>
                <a:spcPct val="90000"/>
              </a:lnSpc>
              <a:spcBef>
                <a:spcPct val="20000"/>
              </a:spcBef>
              <a:buFont typeface="Arial" pitchFamily="-111" charset="0"/>
              <a:buNone/>
            </a:pPr>
            <a:endParaRPr lang="en-US" sz="3200" dirty="0"/>
          </a:p>
          <a:p>
            <a:pPr marL="495300" indent="-495300" eaLnBrk="1" hangingPunct="1">
              <a:lnSpc>
                <a:spcPct val="90000"/>
              </a:lnSpc>
              <a:spcBef>
                <a:spcPct val="20000"/>
              </a:spcBef>
            </a:pPr>
            <a:r>
              <a:rPr lang="en-US" dirty="0"/>
              <a:t>	</a:t>
            </a:r>
            <a:r>
              <a:rPr lang="en-US" sz="2400" dirty="0"/>
              <a:t>constraint on vessel radii</a:t>
            </a:r>
          </a:p>
        </p:txBody>
      </p:sp>
      <p:sp>
        <p:nvSpPr>
          <p:cNvPr id="56325" name="Text Box 39"/>
          <p:cNvSpPr txBox="1">
            <a:spLocks noChangeArrowheads="1"/>
          </p:cNvSpPr>
          <p:nvPr/>
        </p:nvSpPr>
        <p:spPr bwMode="auto">
          <a:xfrm>
            <a:off x="457200" y="3108325"/>
            <a:ext cx="5120512" cy="1323439"/>
          </a:xfrm>
          <a:prstGeom prst="rect">
            <a:avLst/>
          </a:prstGeom>
          <a:noFill/>
          <a:ln w="9525">
            <a:noFill/>
            <a:miter lim="800000"/>
            <a:headEnd/>
            <a:tailEnd/>
          </a:ln>
        </p:spPr>
        <p:txBody>
          <a:bodyPr wrap="none">
            <a:prstTxWarp prst="textNoShape">
              <a:avLst/>
            </a:prstTxWarp>
            <a:spAutoFit/>
          </a:bodyPr>
          <a:lstStyle/>
          <a:p>
            <a:r>
              <a:rPr lang="en-US" sz="3200" dirty="0"/>
              <a:t>ii. Space filling to feed all cells</a:t>
            </a:r>
          </a:p>
          <a:p>
            <a:endParaRPr lang="en-US" sz="2400" dirty="0"/>
          </a:p>
          <a:p>
            <a:r>
              <a:rPr lang="en-US" sz="2400" dirty="0"/>
              <a:t>     constraint on vessel lengths</a:t>
            </a:r>
          </a:p>
        </p:txBody>
      </p:sp>
      <p:sp>
        <p:nvSpPr>
          <p:cNvPr id="6" name="Text Box 1046"/>
          <p:cNvSpPr txBox="1">
            <a:spLocks noChangeArrowheads="1"/>
          </p:cNvSpPr>
          <p:nvPr/>
        </p:nvSpPr>
        <p:spPr bwMode="auto">
          <a:xfrm>
            <a:off x="6664646" y="6578600"/>
            <a:ext cx="2497649" cy="276999"/>
          </a:xfrm>
          <a:prstGeom prst="rect">
            <a:avLst/>
          </a:prstGeom>
          <a:noFill/>
          <a:ln w="9525">
            <a:noFill/>
            <a:miter lim="800000"/>
            <a:headEnd/>
            <a:tailEnd/>
          </a:ln>
        </p:spPr>
        <p:txBody>
          <a:bodyPr wrap="none">
            <a:prstTxWarp prst="textNoShape">
              <a:avLst/>
            </a:prstTxWarp>
            <a:spAutoFit/>
          </a:bodyPr>
          <a:lstStyle/>
          <a:p>
            <a:r>
              <a:rPr lang="en-US" sz="1200" dirty="0"/>
              <a:t>Savage et al., </a:t>
            </a:r>
            <a:r>
              <a:rPr lang="en-US" sz="1200" i="1" dirty="0" err="1"/>
              <a:t>PLoS</a:t>
            </a:r>
            <a:r>
              <a:rPr lang="en-US" sz="1200" i="1" dirty="0"/>
              <a:t>. Comp. Biol.</a:t>
            </a:r>
            <a:r>
              <a:rPr lang="en-US" sz="1200" dirty="0"/>
              <a:t>, 2008</a:t>
            </a:r>
          </a:p>
        </p:txBody>
      </p:sp>
      <p:sp>
        <p:nvSpPr>
          <p:cNvPr id="7" name="Text Box 21"/>
          <p:cNvSpPr txBox="1">
            <a:spLocks noChangeArrowheads="1"/>
          </p:cNvSpPr>
          <p:nvPr/>
        </p:nvSpPr>
        <p:spPr bwMode="auto">
          <a:xfrm>
            <a:off x="7086651" y="6248400"/>
            <a:ext cx="1774845" cy="276999"/>
          </a:xfrm>
          <a:prstGeom prst="rect">
            <a:avLst/>
          </a:prstGeom>
          <a:noFill/>
          <a:ln w="9525">
            <a:noFill/>
            <a:miter lim="800000"/>
            <a:headEnd/>
            <a:tailEnd/>
          </a:ln>
        </p:spPr>
        <p:txBody>
          <a:bodyPr wrap="none">
            <a:prstTxWarp prst="textNoShape">
              <a:avLst/>
            </a:prstTxWarp>
            <a:spAutoFit/>
          </a:bodyPr>
          <a:lstStyle/>
          <a:p>
            <a:r>
              <a:rPr lang="en-US" sz="1200" dirty="0"/>
              <a:t>West et al.,</a:t>
            </a:r>
            <a:r>
              <a:rPr lang="en-US" sz="1200" i="1" dirty="0"/>
              <a:t> Science,</a:t>
            </a:r>
            <a:r>
              <a:rPr lang="en-US" sz="1200" dirty="0"/>
              <a:t> 1997</a:t>
            </a:r>
            <a:endParaRPr lang="en-US" sz="1200" dirty="0">
              <a:latin typeface="Times" pitchFamily="-111" charset="0"/>
            </a:endParaRPr>
          </a:p>
        </p:txBody>
      </p:sp>
    </p:spTree>
    <p:extLst>
      <p:ext uri="{BB962C8B-B14F-4D97-AF65-F5344CB8AC3E}">
        <p14:creationId xmlns:p14="http://schemas.microsoft.com/office/powerpoint/2010/main" val="13481762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Line 2"/>
          <p:cNvSpPr>
            <a:spLocks noChangeShapeType="1"/>
          </p:cNvSpPr>
          <p:nvPr/>
        </p:nvSpPr>
        <p:spPr bwMode="auto">
          <a:xfrm>
            <a:off x="2689225" y="1952625"/>
            <a:ext cx="1676400" cy="0"/>
          </a:xfrm>
          <a:prstGeom prst="line">
            <a:avLst/>
          </a:prstGeom>
          <a:noFill/>
          <a:ln w="25400">
            <a:solidFill>
              <a:srgbClr val="0000FF"/>
            </a:solidFill>
            <a:round/>
            <a:headEnd/>
            <a:tailEnd/>
          </a:ln>
        </p:spPr>
        <p:txBody>
          <a:bodyPr wrap="none" anchor="ctr">
            <a:prstTxWarp prst="textNoShape">
              <a:avLst/>
            </a:prstTxWarp>
          </a:bodyPr>
          <a:lstStyle/>
          <a:p>
            <a:endParaRPr lang="en-US"/>
          </a:p>
        </p:txBody>
      </p:sp>
      <p:sp>
        <p:nvSpPr>
          <p:cNvPr id="58373" name="Line 3"/>
          <p:cNvSpPr>
            <a:spLocks noChangeShapeType="1"/>
          </p:cNvSpPr>
          <p:nvPr/>
        </p:nvSpPr>
        <p:spPr bwMode="auto">
          <a:xfrm flipV="1">
            <a:off x="4365625" y="1419225"/>
            <a:ext cx="2057400" cy="533400"/>
          </a:xfrm>
          <a:prstGeom prst="line">
            <a:avLst/>
          </a:prstGeom>
          <a:noFill/>
          <a:ln w="25400">
            <a:solidFill>
              <a:srgbClr val="0000FF"/>
            </a:solidFill>
            <a:round/>
            <a:headEnd/>
            <a:tailEnd/>
          </a:ln>
        </p:spPr>
        <p:txBody>
          <a:bodyPr wrap="none" anchor="ctr">
            <a:prstTxWarp prst="textNoShape">
              <a:avLst/>
            </a:prstTxWarp>
          </a:bodyPr>
          <a:lstStyle/>
          <a:p>
            <a:endParaRPr lang="en-US"/>
          </a:p>
        </p:txBody>
      </p:sp>
      <p:sp>
        <p:nvSpPr>
          <p:cNvPr id="58374" name="Line 4"/>
          <p:cNvSpPr>
            <a:spLocks noChangeShapeType="1"/>
          </p:cNvSpPr>
          <p:nvPr/>
        </p:nvSpPr>
        <p:spPr bwMode="auto">
          <a:xfrm>
            <a:off x="2765425" y="2562225"/>
            <a:ext cx="1676400" cy="0"/>
          </a:xfrm>
          <a:prstGeom prst="line">
            <a:avLst/>
          </a:prstGeom>
          <a:noFill/>
          <a:ln w="25400">
            <a:solidFill>
              <a:srgbClr val="0000FF"/>
            </a:solidFill>
            <a:round/>
            <a:headEnd/>
            <a:tailEnd/>
          </a:ln>
        </p:spPr>
        <p:txBody>
          <a:bodyPr wrap="none" anchor="ctr">
            <a:prstTxWarp prst="textNoShape">
              <a:avLst/>
            </a:prstTxWarp>
          </a:bodyPr>
          <a:lstStyle/>
          <a:p>
            <a:endParaRPr lang="en-US"/>
          </a:p>
        </p:txBody>
      </p:sp>
      <p:sp>
        <p:nvSpPr>
          <p:cNvPr id="58375" name="Line 5"/>
          <p:cNvSpPr>
            <a:spLocks noChangeShapeType="1"/>
          </p:cNvSpPr>
          <p:nvPr/>
        </p:nvSpPr>
        <p:spPr bwMode="auto">
          <a:xfrm>
            <a:off x="4441825" y="2562225"/>
            <a:ext cx="2057400" cy="762000"/>
          </a:xfrm>
          <a:prstGeom prst="line">
            <a:avLst/>
          </a:prstGeom>
          <a:noFill/>
          <a:ln w="25400">
            <a:solidFill>
              <a:srgbClr val="0000FF"/>
            </a:solidFill>
            <a:round/>
            <a:headEnd/>
            <a:tailEnd/>
          </a:ln>
        </p:spPr>
        <p:txBody>
          <a:bodyPr wrap="none" anchor="ctr">
            <a:prstTxWarp prst="textNoShape">
              <a:avLst/>
            </a:prstTxWarp>
          </a:bodyPr>
          <a:lstStyle/>
          <a:p>
            <a:endParaRPr lang="en-US"/>
          </a:p>
        </p:txBody>
      </p:sp>
      <p:sp>
        <p:nvSpPr>
          <p:cNvPr id="58376" name="Line 6"/>
          <p:cNvSpPr>
            <a:spLocks noChangeShapeType="1"/>
          </p:cNvSpPr>
          <p:nvPr/>
        </p:nvSpPr>
        <p:spPr bwMode="auto">
          <a:xfrm flipV="1">
            <a:off x="4822825" y="1724025"/>
            <a:ext cx="1828800" cy="533400"/>
          </a:xfrm>
          <a:prstGeom prst="line">
            <a:avLst/>
          </a:prstGeom>
          <a:noFill/>
          <a:ln w="25400">
            <a:solidFill>
              <a:srgbClr val="0000FF"/>
            </a:solidFill>
            <a:round/>
            <a:headEnd/>
            <a:tailEnd/>
          </a:ln>
        </p:spPr>
        <p:txBody>
          <a:bodyPr wrap="none" anchor="ctr">
            <a:prstTxWarp prst="textNoShape">
              <a:avLst/>
            </a:prstTxWarp>
          </a:bodyPr>
          <a:lstStyle/>
          <a:p>
            <a:endParaRPr lang="en-US"/>
          </a:p>
        </p:txBody>
      </p:sp>
      <p:sp>
        <p:nvSpPr>
          <p:cNvPr id="58377" name="Line 7"/>
          <p:cNvSpPr>
            <a:spLocks noChangeShapeType="1"/>
          </p:cNvSpPr>
          <p:nvPr/>
        </p:nvSpPr>
        <p:spPr bwMode="auto">
          <a:xfrm>
            <a:off x="4822825" y="2257425"/>
            <a:ext cx="1752600" cy="609600"/>
          </a:xfrm>
          <a:prstGeom prst="line">
            <a:avLst/>
          </a:prstGeom>
          <a:noFill/>
          <a:ln w="25400">
            <a:solidFill>
              <a:srgbClr val="0000FF"/>
            </a:solidFill>
            <a:round/>
            <a:headEnd/>
            <a:tailEnd/>
          </a:ln>
        </p:spPr>
        <p:txBody>
          <a:bodyPr wrap="none" anchor="ctr">
            <a:prstTxWarp prst="textNoShape">
              <a:avLst/>
            </a:prstTxWarp>
          </a:bodyPr>
          <a:lstStyle/>
          <a:p>
            <a:endParaRPr lang="en-US"/>
          </a:p>
        </p:txBody>
      </p:sp>
      <p:grpSp>
        <p:nvGrpSpPr>
          <p:cNvPr id="2" name="Group 8"/>
          <p:cNvGrpSpPr>
            <a:grpSpLocks/>
          </p:cNvGrpSpPr>
          <p:nvPr/>
        </p:nvGrpSpPr>
        <p:grpSpPr bwMode="auto">
          <a:xfrm>
            <a:off x="2689225" y="1962150"/>
            <a:ext cx="2057400" cy="1406525"/>
            <a:chOff x="192" y="1578"/>
            <a:chExt cx="1296" cy="886"/>
          </a:xfrm>
        </p:grpSpPr>
        <p:sp>
          <p:nvSpPr>
            <p:cNvPr id="58410" name="Freeform 9"/>
            <p:cNvSpPr>
              <a:spLocks/>
            </p:cNvSpPr>
            <p:nvPr/>
          </p:nvSpPr>
          <p:spPr bwMode="auto">
            <a:xfrm>
              <a:off x="192" y="1578"/>
              <a:ext cx="1296" cy="360"/>
            </a:xfrm>
            <a:custGeom>
              <a:avLst/>
              <a:gdLst>
                <a:gd name="T0" fmla="*/ 0 w 1248"/>
                <a:gd name="T1" fmla="*/ 216 h 360"/>
                <a:gd name="T2" fmla="*/ 270 w 1248"/>
                <a:gd name="T3" fmla="*/ 24 h 360"/>
                <a:gd name="T4" fmla="*/ 673 w 1248"/>
                <a:gd name="T5" fmla="*/ 360 h 360"/>
                <a:gd name="T6" fmla="*/ 1011 w 1248"/>
                <a:gd name="T7" fmla="*/ 24 h 360"/>
                <a:gd name="T8" fmla="*/ 1348 w 1248"/>
                <a:gd name="T9" fmla="*/ 360 h 360"/>
                <a:gd name="T10" fmla="*/ 1549 w 1248"/>
                <a:gd name="T11" fmla="*/ 24 h 360"/>
                <a:gd name="T12" fmla="*/ 1754 w 1248"/>
                <a:gd name="T13" fmla="*/ 312 h 360"/>
                <a:gd name="T14" fmla="*/ 0 60000 65536"/>
                <a:gd name="T15" fmla="*/ 0 60000 65536"/>
                <a:gd name="T16" fmla="*/ 0 60000 65536"/>
                <a:gd name="T17" fmla="*/ 0 60000 65536"/>
                <a:gd name="T18" fmla="*/ 0 60000 65536"/>
                <a:gd name="T19" fmla="*/ 0 60000 65536"/>
                <a:gd name="T20" fmla="*/ 0 60000 65536"/>
                <a:gd name="T21" fmla="*/ 0 w 1248"/>
                <a:gd name="T22" fmla="*/ 0 h 360"/>
                <a:gd name="T23" fmla="*/ 1248 w 1248"/>
                <a:gd name="T24" fmla="*/ 360 h 3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8" h="360">
                  <a:moveTo>
                    <a:pt x="0" y="216"/>
                  </a:moveTo>
                  <a:cubicBezTo>
                    <a:pt x="56" y="108"/>
                    <a:pt x="112" y="0"/>
                    <a:pt x="192" y="24"/>
                  </a:cubicBezTo>
                  <a:cubicBezTo>
                    <a:pt x="272" y="48"/>
                    <a:pt x="392" y="360"/>
                    <a:pt x="480" y="360"/>
                  </a:cubicBezTo>
                  <a:cubicBezTo>
                    <a:pt x="568" y="360"/>
                    <a:pt x="640" y="24"/>
                    <a:pt x="720" y="24"/>
                  </a:cubicBezTo>
                  <a:cubicBezTo>
                    <a:pt x="800" y="24"/>
                    <a:pt x="896" y="360"/>
                    <a:pt x="960" y="360"/>
                  </a:cubicBezTo>
                  <a:cubicBezTo>
                    <a:pt x="1024" y="360"/>
                    <a:pt x="1056" y="32"/>
                    <a:pt x="1104" y="24"/>
                  </a:cubicBezTo>
                  <a:cubicBezTo>
                    <a:pt x="1152" y="16"/>
                    <a:pt x="1216" y="264"/>
                    <a:pt x="1248" y="312"/>
                  </a:cubicBezTo>
                </a:path>
              </a:pathLst>
            </a:custGeom>
            <a:noFill/>
            <a:ln w="25400">
              <a:solidFill>
                <a:srgbClr val="FF0000"/>
              </a:solidFill>
              <a:round/>
              <a:headEnd/>
              <a:tailEnd/>
            </a:ln>
          </p:spPr>
          <p:txBody>
            <a:bodyPr wrap="none" anchor="ctr">
              <a:prstTxWarp prst="textNoShape">
                <a:avLst/>
              </a:prstTxWarp>
            </a:bodyPr>
            <a:lstStyle/>
            <a:p>
              <a:endParaRPr lang="en-US"/>
            </a:p>
          </p:txBody>
        </p:sp>
        <p:sp>
          <p:nvSpPr>
            <p:cNvPr id="58411" name="Line 10"/>
            <p:cNvSpPr>
              <a:spLocks noChangeShapeType="1"/>
            </p:cNvSpPr>
            <p:nvPr/>
          </p:nvSpPr>
          <p:spPr bwMode="auto">
            <a:xfrm>
              <a:off x="720" y="2112"/>
              <a:ext cx="336" cy="0"/>
            </a:xfrm>
            <a:prstGeom prst="line">
              <a:avLst/>
            </a:prstGeom>
            <a:noFill/>
            <a:ln w="25400">
              <a:solidFill>
                <a:srgbClr val="FF0000"/>
              </a:solidFill>
              <a:round/>
              <a:headEnd/>
              <a:tailEnd type="triangle" w="med" len="med"/>
            </a:ln>
          </p:spPr>
          <p:txBody>
            <a:bodyPr wrap="none" anchor="ctr">
              <a:prstTxWarp prst="textNoShape">
                <a:avLst/>
              </a:prstTxWarp>
            </a:bodyPr>
            <a:lstStyle/>
            <a:p>
              <a:endParaRPr lang="en-US"/>
            </a:p>
          </p:txBody>
        </p:sp>
        <p:sp>
          <p:nvSpPr>
            <p:cNvPr id="58412" name="Text Box 11"/>
            <p:cNvSpPr txBox="1">
              <a:spLocks noChangeArrowheads="1"/>
            </p:cNvSpPr>
            <p:nvPr/>
          </p:nvSpPr>
          <p:spPr bwMode="auto">
            <a:xfrm>
              <a:off x="768" y="2160"/>
              <a:ext cx="185" cy="304"/>
            </a:xfrm>
            <a:prstGeom prst="rect">
              <a:avLst/>
            </a:prstGeom>
            <a:noFill/>
            <a:ln w="25400">
              <a:solidFill>
                <a:schemeClr val="bg1"/>
              </a:solidFill>
              <a:miter lim="800000"/>
              <a:headEnd/>
              <a:tailEnd/>
            </a:ln>
          </p:spPr>
          <p:txBody>
            <a:bodyPr wrap="none">
              <a:prstTxWarp prst="textNoShape">
                <a:avLst/>
              </a:prstTxWarp>
              <a:spAutoFit/>
            </a:bodyPr>
            <a:lstStyle/>
            <a:p>
              <a:r>
                <a:rPr lang="en-US">
                  <a:solidFill>
                    <a:srgbClr val="FF0000"/>
                  </a:solidFill>
                </a:rPr>
                <a:t>I</a:t>
              </a:r>
              <a:endParaRPr lang="en-US">
                <a:solidFill>
                  <a:srgbClr val="FF0000"/>
                </a:solidFill>
                <a:latin typeface="Times" pitchFamily="-111" charset="0"/>
              </a:endParaRPr>
            </a:p>
          </p:txBody>
        </p:sp>
      </p:grpSp>
      <p:grpSp>
        <p:nvGrpSpPr>
          <p:cNvPr id="3" name="Group 12"/>
          <p:cNvGrpSpPr>
            <a:grpSpLocks/>
          </p:cNvGrpSpPr>
          <p:nvPr/>
        </p:nvGrpSpPr>
        <p:grpSpPr bwMode="auto">
          <a:xfrm>
            <a:off x="4822825" y="2409825"/>
            <a:ext cx="2660650" cy="1066800"/>
            <a:chOff x="2736" y="1518"/>
            <a:chExt cx="1676" cy="672"/>
          </a:xfrm>
        </p:grpSpPr>
        <p:sp>
          <p:nvSpPr>
            <p:cNvPr id="58407" name="Freeform 13"/>
            <p:cNvSpPr>
              <a:spLocks/>
            </p:cNvSpPr>
            <p:nvPr/>
          </p:nvSpPr>
          <p:spPr bwMode="auto">
            <a:xfrm rot="2093209">
              <a:off x="2736" y="1518"/>
              <a:ext cx="1016" cy="408"/>
            </a:xfrm>
            <a:custGeom>
              <a:avLst/>
              <a:gdLst>
                <a:gd name="T0" fmla="*/ 8 w 1016"/>
                <a:gd name="T1" fmla="*/ 336 h 408"/>
                <a:gd name="T2" fmla="*/ 56 w 1016"/>
                <a:gd name="T3" fmla="*/ 240 h 408"/>
                <a:gd name="T4" fmla="*/ 344 w 1016"/>
                <a:gd name="T5" fmla="*/ 384 h 408"/>
                <a:gd name="T6" fmla="*/ 440 w 1016"/>
                <a:gd name="T7" fmla="*/ 96 h 408"/>
                <a:gd name="T8" fmla="*/ 728 w 1016"/>
                <a:gd name="T9" fmla="*/ 288 h 408"/>
                <a:gd name="T10" fmla="*/ 776 w 1016"/>
                <a:gd name="T11" fmla="*/ 48 h 408"/>
                <a:gd name="T12" fmla="*/ 920 w 1016"/>
                <a:gd name="T13" fmla="*/ 192 h 408"/>
                <a:gd name="T14" fmla="*/ 1016 w 1016"/>
                <a:gd name="T15" fmla="*/ 0 h 408"/>
                <a:gd name="T16" fmla="*/ 0 60000 65536"/>
                <a:gd name="T17" fmla="*/ 0 60000 65536"/>
                <a:gd name="T18" fmla="*/ 0 60000 65536"/>
                <a:gd name="T19" fmla="*/ 0 60000 65536"/>
                <a:gd name="T20" fmla="*/ 0 60000 65536"/>
                <a:gd name="T21" fmla="*/ 0 60000 65536"/>
                <a:gd name="T22" fmla="*/ 0 60000 65536"/>
                <a:gd name="T23" fmla="*/ 0 60000 65536"/>
                <a:gd name="T24" fmla="*/ 0 w 1016"/>
                <a:gd name="T25" fmla="*/ 0 h 408"/>
                <a:gd name="T26" fmla="*/ 1016 w 1016"/>
                <a:gd name="T27" fmla="*/ 408 h 4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6" h="408">
                  <a:moveTo>
                    <a:pt x="8" y="336"/>
                  </a:moveTo>
                  <a:cubicBezTo>
                    <a:pt x="4" y="284"/>
                    <a:pt x="0" y="232"/>
                    <a:pt x="56" y="240"/>
                  </a:cubicBezTo>
                  <a:cubicBezTo>
                    <a:pt x="112" y="248"/>
                    <a:pt x="280" y="408"/>
                    <a:pt x="344" y="384"/>
                  </a:cubicBezTo>
                  <a:cubicBezTo>
                    <a:pt x="408" y="360"/>
                    <a:pt x="376" y="112"/>
                    <a:pt x="440" y="96"/>
                  </a:cubicBezTo>
                  <a:cubicBezTo>
                    <a:pt x="504" y="80"/>
                    <a:pt x="672" y="296"/>
                    <a:pt x="728" y="288"/>
                  </a:cubicBezTo>
                  <a:cubicBezTo>
                    <a:pt x="784" y="280"/>
                    <a:pt x="744" y="64"/>
                    <a:pt x="776" y="48"/>
                  </a:cubicBezTo>
                  <a:cubicBezTo>
                    <a:pt x="808" y="32"/>
                    <a:pt x="880" y="200"/>
                    <a:pt x="920" y="192"/>
                  </a:cubicBezTo>
                  <a:cubicBezTo>
                    <a:pt x="960" y="184"/>
                    <a:pt x="992" y="32"/>
                    <a:pt x="1016" y="0"/>
                  </a:cubicBezTo>
                </a:path>
              </a:pathLst>
            </a:custGeom>
            <a:noFill/>
            <a:ln w="25400">
              <a:solidFill>
                <a:srgbClr val="FF0000"/>
              </a:solidFill>
              <a:round/>
              <a:headEnd/>
              <a:tailEnd/>
            </a:ln>
          </p:spPr>
          <p:txBody>
            <a:bodyPr wrap="none" anchor="ctr">
              <a:prstTxWarp prst="textNoShape">
                <a:avLst/>
              </a:prstTxWarp>
            </a:bodyPr>
            <a:lstStyle/>
            <a:p>
              <a:endParaRPr lang="en-US"/>
            </a:p>
          </p:txBody>
        </p:sp>
        <p:sp>
          <p:nvSpPr>
            <p:cNvPr id="58408" name="Line 14"/>
            <p:cNvSpPr>
              <a:spLocks noChangeShapeType="1"/>
            </p:cNvSpPr>
            <p:nvPr/>
          </p:nvSpPr>
          <p:spPr bwMode="auto">
            <a:xfrm>
              <a:off x="3792" y="1950"/>
              <a:ext cx="192" cy="48"/>
            </a:xfrm>
            <a:prstGeom prst="line">
              <a:avLst/>
            </a:prstGeom>
            <a:noFill/>
            <a:ln w="25400">
              <a:solidFill>
                <a:srgbClr val="FF0000"/>
              </a:solidFill>
              <a:round/>
              <a:headEnd/>
              <a:tailEnd type="triangle" w="med" len="med"/>
            </a:ln>
          </p:spPr>
          <p:txBody>
            <a:bodyPr wrap="none" anchor="ctr">
              <a:prstTxWarp prst="textNoShape">
                <a:avLst/>
              </a:prstTxWarp>
            </a:bodyPr>
            <a:lstStyle/>
            <a:p>
              <a:endParaRPr lang="en-US"/>
            </a:p>
          </p:txBody>
        </p:sp>
        <p:sp>
          <p:nvSpPr>
            <p:cNvPr id="58409" name="Rectangle 15"/>
            <p:cNvSpPr>
              <a:spLocks noChangeArrowheads="1"/>
            </p:cNvSpPr>
            <p:nvPr/>
          </p:nvSpPr>
          <p:spPr bwMode="auto">
            <a:xfrm>
              <a:off x="4163" y="1886"/>
              <a:ext cx="249" cy="304"/>
            </a:xfrm>
            <a:prstGeom prst="rect">
              <a:avLst/>
            </a:prstGeom>
            <a:noFill/>
            <a:ln w="25400">
              <a:solidFill>
                <a:schemeClr val="bg1"/>
              </a:solidFill>
              <a:miter lim="800000"/>
              <a:headEnd/>
              <a:tailEnd/>
            </a:ln>
          </p:spPr>
          <p:txBody>
            <a:bodyPr wrap="none">
              <a:prstTxWarp prst="textNoShape">
                <a:avLst/>
              </a:prstTxWarp>
              <a:spAutoFit/>
            </a:bodyPr>
            <a:lstStyle/>
            <a:p>
              <a:r>
                <a:rPr lang="en-US">
                  <a:solidFill>
                    <a:srgbClr val="FF0000"/>
                  </a:solidFill>
                </a:rPr>
                <a:t>T</a:t>
              </a:r>
            </a:p>
          </p:txBody>
        </p:sp>
      </p:grpSp>
      <p:grpSp>
        <p:nvGrpSpPr>
          <p:cNvPr id="4" name="Group 16"/>
          <p:cNvGrpSpPr>
            <a:grpSpLocks/>
          </p:cNvGrpSpPr>
          <p:nvPr/>
        </p:nvGrpSpPr>
        <p:grpSpPr bwMode="auto">
          <a:xfrm>
            <a:off x="4746625" y="1143000"/>
            <a:ext cx="2605088" cy="1000125"/>
            <a:chOff x="2688" y="720"/>
            <a:chExt cx="1641" cy="630"/>
          </a:xfrm>
        </p:grpSpPr>
        <p:sp>
          <p:nvSpPr>
            <p:cNvPr id="58404" name="Freeform 17"/>
            <p:cNvSpPr>
              <a:spLocks/>
            </p:cNvSpPr>
            <p:nvPr/>
          </p:nvSpPr>
          <p:spPr bwMode="auto">
            <a:xfrm>
              <a:off x="2688" y="942"/>
              <a:ext cx="1016" cy="408"/>
            </a:xfrm>
            <a:custGeom>
              <a:avLst/>
              <a:gdLst>
                <a:gd name="T0" fmla="*/ 8 w 1016"/>
                <a:gd name="T1" fmla="*/ 336 h 408"/>
                <a:gd name="T2" fmla="*/ 56 w 1016"/>
                <a:gd name="T3" fmla="*/ 240 h 408"/>
                <a:gd name="T4" fmla="*/ 344 w 1016"/>
                <a:gd name="T5" fmla="*/ 384 h 408"/>
                <a:gd name="T6" fmla="*/ 440 w 1016"/>
                <a:gd name="T7" fmla="*/ 96 h 408"/>
                <a:gd name="T8" fmla="*/ 728 w 1016"/>
                <a:gd name="T9" fmla="*/ 288 h 408"/>
                <a:gd name="T10" fmla="*/ 776 w 1016"/>
                <a:gd name="T11" fmla="*/ 48 h 408"/>
                <a:gd name="T12" fmla="*/ 920 w 1016"/>
                <a:gd name="T13" fmla="*/ 192 h 408"/>
                <a:gd name="T14" fmla="*/ 1016 w 1016"/>
                <a:gd name="T15" fmla="*/ 0 h 408"/>
                <a:gd name="T16" fmla="*/ 0 60000 65536"/>
                <a:gd name="T17" fmla="*/ 0 60000 65536"/>
                <a:gd name="T18" fmla="*/ 0 60000 65536"/>
                <a:gd name="T19" fmla="*/ 0 60000 65536"/>
                <a:gd name="T20" fmla="*/ 0 60000 65536"/>
                <a:gd name="T21" fmla="*/ 0 60000 65536"/>
                <a:gd name="T22" fmla="*/ 0 60000 65536"/>
                <a:gd name="T23" fmla="*/ 0 60000 65536"/>
                <a:gd name="T24" fmla="*/ 0 w 1016"/>
                <a:gd name="T25" fmla="*/ 0 h 408"/>
                <a:gd name="T26" fmla="*/ 1016 w 1016"/>
                <a:gd name="T27" fmla="*/ 408 h 4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6" h="408">
                  <a:moveTo>
                    <a:pt x="8" y="336"/>
                  </a:moveTo>
                  <a:cubicBezTo>
                    <a:pt x="4" y="284"/>
                    <a:pt x="0" y="232"/>
                    <a:pt x="56" y="240"/>
                  </a:cubicBezTo>
                  <a:cubicBezTo>
                    <a:pt x="112" y="248"/>
                    <a:pt x="280" y="408"/>
                    <a:pt x="344" y="384"/>
                  </a:cubicBezTo>
                  <a:cubicBezTo>
                    <a:pt x="408" y="360"/>
                    <a:pt x="376" y="112"/>
                    <a:pt x="440" y="96"/>
                  </a:cubicBezTo>
                  <a:cubicBezTo>
                    <a:pt x="504" y="80"/>
                    <a:pt x="672" y="296"/>
                    <a:pt x="728" y="288"/>
                  </a:cubicBezTo>
                  <a:cubicBezTo>
                    <a:pt x="784" y="280"/>
                    <a:pt x="744" y="64"/>
                    <a:pt x="776" y="48"/>
                  </a:cubicBezTo>
                  <a:cubicBezTo>
                    <a:pt x="808" y="32"/>
                    <a:pt x="880" y="200"/>
                    <a:pt x="920" y="192"/>
                  </a:cubicBezTo>
                  <a:cubicBezTo>
                    <a:pt x="960" y="184"/>
                    <a:pt x="992" y="32"/>
                    <a:pt x="1016" y="0"/>
                  </a:cubicBezTo>
                </a:path>
              </a:pathLst>
            </a:custGeom>
            <a:noFill/>
            <a:ln w="25400">
              <a:solidFill>
                <a:srgbClr val="FF0000"/>
              </a:solidFill>
              <a:round/>
              <a:headEnd/>
              <a:tailEnd/>
            </a:ln>
          </p:spPr>
          <p:txBody>
            <a:bodyPr wrap="none" anchor="ctr">
              <a:prstTxWarp prst="textNoShape">
                <a:avLst/>
              </a:prstTxWarp>
            </a:bodyPr>
            <a:lstStyle/>
            <a:p>
              <a:endParaRPr lang="en-US"/>
            </a:p>
          </p:txBody>
        </p:sp>
        <p:sp>
          <p:nvSpPr>
            <p:cNvPr id="58405" name="Line 18"/>
            <p:cNvSpPr>
              <a:spLocks noChangeShapeType="1"/>
            </p:cNvSpPr>
            <p:nvPr/>
          </p:nvSpPr>
          <p:spPr bwMode="auto">
            <a:xfrm flipV="1">
              <a:off x="3840" y="942"/>
              <a:ext cx="144" cy="48"/>
            </a:xfrm>
            <a:prstGeom prst="line">
              <a:avLst/>
            </a:prstGeom>
            <a:noFill/>
            <a:ln w="25400">
              <a:solidFill>
                <a:srgbClr val="FF0000"/>
              </a:solidFill>
              <a:round/>
              <a:headEnd/>
              <a:tailEnd type="triangle" w="med" len="med"/>
            </a:ln>
          </p:spPr>
          <p:txBody>
            <a:bodyPr wrap="none" anchor="ctr">
              <a:prstTxWarp prst="textNoShape">
                <a:avLst/>
              </a:prstTxWarp>
            </a:bodyPr>
            <a:lstStyle/>
            <a:p>
              <a:endParaRPr lang="en-US"/>
            </a:p>
          </p:txBody>
        </p:sp>
        <p:sp>
          <p:nvSpPr>
            <p:cNvPr id="58406" name="Rectangle 19"/>
            <p:cNvSpPr>
              <a:spLocks noChangeArrowheads="1"/>
            </p:cNvSpPr>
            <p:nvPr/>
          </p:nvSpPr>
          <p:spPr bwMode="auto">
            <a:xfrm>
              <a:off x="4080" y="720"/>
              <a:ext cx="249" cy="304"/>
            </a:xfrm>
            <a:prstGeom prst="rect">
              <a:avLst/>
            </a:prstGeom>
            <a:noFill/>
            <a:ln w="25400">
              <a:solidFill>
                <a:schemeClr val="bg1"/>
              </a:solidFill>
              <a:miter lim="800000"/>
              <a:headEnd/>
              <a:tailEnd/>
            </a:ln>
          </p:spPr>
          <p:txBody>
            <a:bodyPr wrap="none">
              <a:prstTxWarp prst="textNoShape">
                <a:avLst/>
              </a:prstTxWarp>
              <a:spAutoFit/>
            </a:bodyPr>
            <a:lstStyle/>
            <a:p>
              <a:r>
                <a:rPr lang="en-US">
                  <a:solidFill>
                    <a:srgbClr val="FF0000"/>
                  </a:solidFill>
                </a:rPr>
                <a:t>T</a:t>
              </a:r>
            </a:p>
          </p:txBody>
        </p:sp>
      </p:grpSp>
      <p:grpSp>
        <p:nvGrpSpPr>
          <p:cNvPr id="5" name="Group 20"/>
          <p:cNvGrpSpPr>
            <a:grpSpLocks/>
          </p:cNvGrpSpPr>
          <p:nvPr/>
        </p:nvGrpSpPr>
        <p:grpSpPr bwMode="auto">
          <a:xfrm>
            <a:off x="1470025" y="2028825"/>
            <a:ext cx="3276600" cy="457200"/>
            <a:chOff x="624" y="2832"/>
            <a:chExt cx="2064" cy="288"/>
          </a:xfrm>
        </p:grpSpPr>
        <p:sp>
          <p:nvSpPr>
            <p:cNvPr id="58400" name="Freeform 21"/>
            <p:cNvSpPr>
              <a:spLocks/>
            </p:cNvSpPr>
            <p:nvPr/>
          </p:nvSpPr>
          <p:spPr bwMode="auto">
            <a:xfrm>
              <a:off x="1296" y="2880"/>
              <a:ext cx="1392" cy="104"/>
            </a:xfrm>
            <a:custGeom>
              <a:avLst/>
              <a:gdLst>
                <a:gd name="T0" fmla="*/ 1392 w 1392"/>
                <a:gd name="T1" fmla="*/ 56 h 104"/>
                <a:gd name="T2" fmla="*/ 1152 w 1392"/>
                <a:gd name="T3" fmla="*/ 8 h 104"/>
                <a:gd name="T4" fmla="*/ 960 w 1392"/>
                <a:gd name="T5" fmla="*/ 104 h 104"/>
                <a:gd name="T6" fmla="*/ 672 w 1392"/>
                <a:gd name="T7" fmla="*/ 8 h 104"/>
                <a:gd name="T8" fmla="*/ 432 w 1392"/>
                <a:gd name="T9" fmla="*/ 104 h 104"/>
                <a:gd name="T10" fmla="*/ 144 w 1392"/>
                <a:gd name="T11" fmla="*/ 8 h 104"/>
                <a:gd name="T12" fmla="*/ 0 w 1392"/>
                <a:gd name="T13" fmla="*/ 104 h 104"/>
                <a:gd name="T14" fmla="*/ 0 60000 65536"/>
                <a:gd name="T15" fmla="*/ 0 60000 65536"/>
                <a:gd name="T16" fmla="*/ 0 60000 65536"/>
                <a:gd name="T17" fmla="*/ 0 60000 65536"/>
                <a:gd name="T18" fmla="*/ 0 60000 65536"/>
                <a:gd name="T19" fmla="*/ 0 60000 65536"/>
                <a:gd name="T20" fmla="*/ 0 60000 65536"/>
                <a:gd name="T21" fmla="*/ 0 w 1392"/>
                <a:gd name="T22" fmla="*/ 0 h 104"/>
                <a:gd name="T23" fmla="*/ 1392 w 1392"/>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2" h="104">
                  <a:moveTo>
                    <a:pt x="1392" y="56"/>
                  </a:moveTo>
                  <a:cubicBezTo>
                    <a:pt x="1308" y="28"/>
                    <a:pt x="1224" y="0"/>
                    <a:pt x="1152" y="8"/>
                  </a:cubicBezTo>
                  <a:cubicBezTo>
                    <a:pt x="1080" y="16"/>
                    <a:pt x="1040" y="104"/>
                    <a:pt x="960" y="104"/>
                  </a:cubicBezTo>
                  <a:cubicBezTo>
                    <a:pt x="880" y="104"/>
                    <a:pt x="760" y="8"/>
                    <a:pt x="672" y="8"/>
                  </a:cubicBezTo>
                  <a:cubicBezTo>
                    <a:pt x="584" y="8"/>
                    <a:pt x="520" y="104"/>
                    <a:pt x="432" y="104"/>
                  </a:cubicBezTo>
                  <a:cubicBezTo>
                    <a:pt x="344" y="104"/>
                    <a:pt x="216" y="8"/>
                    <a:pt x="144" y="8"/>
                  </a:cubicBezTo>
                  <a:cubicBezTo>
                    <a:pt x="72" y="8"/>
                    <a:pt x="24" y="88"/>
                    <a:pt x="0" y="104"/>
                  </a:cubicBezTo>
                </a:path>
              </a:pathLst>
            </a:custGeom>
            <a:noFill/>
            <a:ln w="25400">
              <a:solidFill>
                <a:schemeClr val="folHlink"/>
              </a:solidFill>
              <a:round/>
              <a:headEnd/>
              <a:tailEnd/>
            </a:ln>
          </p:spPr>
          <p:txBody>
            <a:bodyPr wrap="none" anchor="ctr">
              <a:prstTxWarp prst="textNoShape">
                <a:avLst/>
              </a:prstTxWarp>
            </a:bodyPr>
            <a:lstStyle/>
            <a:p>
              <a:endParaRPr lang="en-US"/>
            </a:p>
          </p:txBody>
        </p:sp>
        <p:grpSp>
          <p:nvGrpSpPr>
            <p:cNvPr id="6" name="Group 22"/>
            <p:cNvGrpSpPr>
              <a:grpSpLocks/>
            </p:cNvGrpSpPr>
            <p:nvPr/>
          </p:nvGrpSpPr>
          <p:grpSpPr bwMode="auto">
            <a:xfrm>
              <a:off x="624" y="2832"/>
              <a:ext cx="576" cy="288"/>
              <a:chOff x="624" y="2832"/>
              <a:chExt cx="576" cy="288"/>
            </a:xfrm>
          </p:grpSpPr>
          <p:sp>
            <p:nvSpPr>
              <p:cNvPr id="58402" name="Line 23"/>
              <p:cNvSpPr>
                <a:spLocks noChangeShapeType="1"/>
              </p:cNvSpPr>
              <p:nvPr/>
            </p:nvSpPr>
            <p:spPr bwMode="auto">
              <a:xfrm flipH="1">
                <a:off x="1056" y="2976"/>
                <a:ext cx="144" cy="0"/>
              </a:xfrm>
              <a:prstGeom prst="line">
                <a:avLst/>
              </a:prstGeom>
              <a:noFill/>
              <a:ln w="25400">
                <a:solidFill>
                  <a:schemeClr val="folHlink"/>
                </a:solidFill>
                <a:round/>
                <a:headEnd/>
                <a:tailEnd type="triangle" w="med" len="med"/>
              </a:ln>
            </p:spPr>
            <p:txBody>
              <a:bodyPr wrap="none" anchor="ctr">
                <a:prstTxWarp prst="textNoShape">
                  <a:avLst/>
                </a:prstTxWarp>
              </a:bodyPr>
              <a:lstStyle/>
              <a:p>
                <a:endParaRPr lang="en-US"/>
              </a:p>
            </p:txBody>
          </p:sp>
          <p:sp>
            <p:nvSpPr>
              <p:cNvPr id="58403" name="Rectangle 24"/>
              <p:cNvSpPr>
                <a:spLocks noChangeArrowheads="1"/>
              </p:cNvSpPr>
              <p:nvPr/>
            </p:nvSpPr>
            <p:spPr bwMode="auto">
              <a:xfrm>
                <a:off x="624" y="2832"/>
                <a:ext cx="244" cy="288"/>
              </a:xfrm>
              <a:prstGeom prst="rect">
                <a:avLst/>
              </a:prstGeom>
              <a:noFill/>
              <a:ln w="25400">
                <a:noFill/>
                <a:miter lim="800000"/>
                <a:headEnd/>
                <a:tailEnd/>
              </a:ln>
            </p:spPr>
            <p:txBody>
              <a:bodyPr wrap="none">
                <a:prstTxWarp prst="textNoShape">
                  <a:avLst/>
                </a:prstTxWarp>
                <a:spAutoFit/>
              </a:bodyPr>
              <a:lstStyle/>
              <a:p>
                <a:r>
                  <a:rPr lang="en-US">
                    <a:solidFill>
                      <a:schemeClr val="folHlink"/>
                    </a:solidFill>
                    <a:latin typeface="Times" pitchFamily="-111" charset="0"/>
                  </a:rPr>
                  <a:t>R</a:t>
                </a:r>
                <a:endParaRPr lang="en-US">
                  <a:latin typeface="Times" pitchFamily="-111" charset="0"/>
                </a:endParaRPr>
              </a:p>
            </p:txBody>
          </p:sp>
        </p:grpSp>
      </p:grpSp>
      <p:sp>
        <p:nvSpPr>
          <p:cNvPr id="58382" name="Text Box 25"/>
          <p:cNvSpPr txBox="1">
            <a:spLocks noChangeArrowheads="1"/>
          </p:cNvSpPr>
          <p:nvPr/>
        </p:nvSpPr>
        <p:spPr bwMode="auto">
          <a:xfrm>
            <a:off x="672841" y="914400"/>
            <a:ext cx="9043988" cy="457200"/>
          </a:xfrm>
          <a:prstGeom prst="rect">
            <a:avLst/>
          </a:prstGeom>
          <a:noFill/>
          <a:ln w="9525">
            <a:noFill/>
            <a:miter lim="800000"/>
            <a:headEnd/>
            <a:tailEnd/>
          </a:ln>
        </p:spPr>
        <p:txBody>
          <a:bodyPr wrap="none">
            <a:prstTxWarp prst="textNoShape">
              <a:avLst/>
            </a:prstTxWarp>
            <a:spAutoFit/>
          </a:bodyPr>
          <a:lstStyle/>
          <a:p>
            <a:r>
              <a:rPr lang="en-US" dirty="0"/>
              <a:t>Reflection at junctions (important for larger vessels, </a:t>
            </a:r>
            <a:r>
              <a:rPr lang="en-US" dirty="0" err="1"/>
              <a:t>pulsatile</a:t>
            </a:r>
            <a:r>
              <a:rPr lang="en-US" dirty="0"/>
              <a:t> flow)</a:t>
            </a:r>
            <a:endParaRPr lang="en-US" dirty="0">
              <a:latin typeface="Times" pitchFamily="-111" charset="0"/>
            </a:endParaRPr>
          </a:p>
        </p:txBody>
      </p:sp>
      <p:grpSp>
        <p:nvGrpSpPr>
          <p:cNvPr id="7" name="Group 53"/>
          <p:cNvGrpSpPr>
            <a:grpSpLocks/>
          </p:cNvGrpSpPr>
          <p:nvPr/>
        </p:nvGrpSpPr>
        <p:grpSpPr bwMode="auto">
          <a:xfrm>
            <a:off x="3208338" y="3352800"/>
            <a:ext cx="4800600" cy="919163"/>
            <a:chOff x="2021" y="2112"/>
            <a:chExt cx="3024" cy="579"/>
          </a:xfrm>
        </p:grpSpPr>
        <p:graphicFrame>
          <p:nvGraphicFramePr>
            <p:cNvPr id="58371" name="Object 3"/>
            <p:cNvGraphicFramePr>
              <a:graphicFrameLocks noChangeAspect="1"/>
            </p:cNvGraphicFramePr>
            <p:nvPr/>
          </p:nvGraphicFramePr>
          <p:xfrm>
            <a:off x="2021" y="2112"/>
            <a:ext cx="1302" cy="579"/>
          </p:xfrm>
          <a:graphic>
            <a:graphicData uri="http://schemas.openxmlformats.org/presentationml/2006/ole">
              <mc:AlternateContent xmlns:mc="http://schemas.openxmlformats.org/markup-compatibility/2006">
                <mc:Choice xmlns:v="urn:schemas-microsoft-com:vml" Requires="v">
                  <p:oleObj spid="_x0000_s4166" name="Equation" r:id="rId4" imgW="914400" imgH="406400" progId="Equation.3">
                    <p:embed/>
                  </p:oleObj>
                </mc:Choice>
                <mc:Fallback>
                  <p:oleObj name="Equation" r:id="rId4" imgW="9144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1" y="2112"/>
                          <a:ext cx="1302" cy="57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8398" name="Text Box 28"/>
            <p:cNvSpPr txBox="1">
              <a:spLocks noChangeArrowheads="1"/>
            </p:cNvSpPr>
            <p:nvPr/>
          </p:nvSpPr>
          <p:spPr bwMode="auto">
            <a:xfrm>
              <a:off x="3595" y="2268"/>
              <a:ext cx="1450" cy="288"/>
            </a:xfrm>
            <a:prstGeom prst="rect">
              <a:avLst/>
            </a:prstGeom>
            <a:noFill/>
            <a:ln w="9525">
              <a:noFill/>
              <a:miter lim="800000"/>
              <a:headEnd/>
              <a:tailEnd/>
            </a:ln>
          </p:spPr>
          <p:txBody>
            <a:bodyPr wrap="none">
              <a:prstTxWarp prst="textNoShape">
                <a:avLst/>
              </a:prstTxWarp>
              <a:spAutoFit/>
            </a:bodyPr>
            <a:lstStyle/>
            <a:p>
              <a:r>
                <a:rPr lang="en-US"/>
                <a:t>area preserving</a:t>
              </a:r>
            </a:p>
          </p:txBody>
        </p:sp>
        <p:sp>
          <p:nvSpPr>
            <p:cNvPr id="58399" name="Line 29"/>
            <p:cNvSpPr>
              <a:spLocks noChangeShapeType="1"/>
            </p:cNvSpPr>
            <p:nvPr/>
          </p:nvSpPr>
          <p:spPr bwMode="auto">
            <a:xfrm flipH="1">
              <a:off x="3125" y="2400"/>
              <a:ext cx="432" cy="0"/>
            </a:xfrm>
            <a:prstGeom prst="line">
              <a:avLst/>
            </a:prstGeom>
            <a:noFill/>
            <a:ln w="25400">
              <a:solidFill>
                <a:srgbClr val="008000"/>
              </a:solidFill>
              <a:round/>
              <a:headEnd/>
              <a:tailEnd type="triangle" w="med" len="med"/>
            </a:ln>
          </p:spPr>
          <p:txBody>
            <a:bodyPr wrap="none" anchor="ctr">
              <a:prstTxWarp prst="textNoShape">
                <a:avLst/>
              </a:prstTxWarp>
            </a:bodyPr>
            <a:lstStyle/>
            <a:p>
              <a:endParaRPr lang="en-US"/>
            </a:p>
          </p:txBody>
        </p:sp>
      </p:grpSp>
      <p:sp>
        <p:nvSpPr>
          <p:cNvPr id="58384" name="Rectangle 31"/>
          <p:cNvSpPr>
            <a:spLocks noGrp="1" noChangeArrowheads="1"/>
          </p:cNvSpPr>
          <p:nvPr>
            <p:ph type="title"/>
          </p:nvPr>
        </p:nvSpPr>
        <p:spPr>
          <a:xfrm>
            <a:off x="685800" y="-228600"/>
            <a:ext cx="7772400" cy="1143000"/>
          </a:xfrm>
        </p:spPr>
        <p:txBody>
          <a:bodyPr/>
          <a:lstStyle/>
          <a:p>
            <a:pPr eaLnBrk="1" hangingPunct="1"/>
            <a:r>
              <a:rPr lang="en-US" dirty="0"/>
              <a:t>e</a:t>
            </a:r>
            <a:r>
              <a:rPr lang="en-US" dirty="0" smtClean="0"/>
              <a:t>nergy </a:t>
            </a:r>
            <a:r>
              <a:rPr lang="en-US" dirty="0"/>
              <a:t>minimization</a:t>
            </a:r>
          </a:p>
        </p:txBody>
      </p:sp>
      <p:grpSp>
        <p:nvGrpSpPr>
          <p:cNvPr id="8" name="Group 54"/>
          <p:cNvGrpSpPr>
            <a:grpSpLocks/>
          </p:cNvGrpSpPr>
          <p:nvPr/>
        </p:nvGrpSpPr>
        <p:grpSpPr bwMode="auto">
          <a:xfrm>
            <a:off x="854111" y="4131813"/>
            <a:ext cx="7670800" cy="2527300"/>
            <a:chOff x="432" y="2728"/>
            <a:chExt cx="4832" cy="1592"/>
          </a:xfrm>
        </p:grpSpPr>
        <p:grpSp>
          <p:nvGrpSpPr>
            <p:cNvPr id="9" name="Group 50"/>
            <p:cNvGrpSpPr>
              <a:grpSpLocks/>
            </p:cNvGrpSpPr>
            <p:nvPr/>
          </p:nvGrpSpPr>
          <p:grpSpPr bwMode="auto">
            <a:xfrm>
              <a:off x="2016" y="3744"/>
              <a:ext cx="3051" cy="576"/>
              <a:chOff x="2016" y="3744"/>
              <a:chExt cx="3051" cy="576"/>
            </a:xfrm>
          </p:grpSpPr>
          <p:graphicFrame>
            <p:nvGraphicFramePr>
              <p:cNvPr id="58370" name="Object 2"/>
              <p:cNvGraphicFramePr>
                <a:graphicFrameLocks noChangeAspect="1"/>
              </p:cNvGraphicFramePr>
              <p:nvPr/>
            </p:nvGraphicFramePr>
            <p:xfrm>
              <a:off x="2016" y="3744"/>
              <a:ext cx="1296" cy="576"/>
            </p:xfrm>
            <a:graphic>
              <a:graphicData uri="http://schemas.openxmlformats.org/presentationml/2006/ole">
                <mc:AlternateContent xmlns:mc="http://schemas.openxmlformats.org/markup-compatibility/2006">
                  <mc:Choice xmlns:v="urn:schemas-microsoft-com:vml" Requires="v">
                    <p:oleObj spid="_x0000_s4167" name="Equation" r:id="rId6" imgW="914400" imgH="406400" progId="Equation.DSMT4">
                      <p:embed/>
                    </p:oleObj>
                  </mc:Choice>
                  <mc:Fallback>
                    <p:oleObj name="Equation" r:id="rId6" imgW="914400" imgH="406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 y="3744"/>
                            <a:ext cx="1296" cy="5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8396" name="Text Box 34"/>
              <p:cNvSpPr txBox="1">
                <a:spLocks noChangeArrowheads="1"/>
              </p:cNvSpPr>
              <p:nvPr/>
            </p:nvSpPr>
            <p:spPr bwMode="auto">
              <a:xfrm>
                <a:off x="3638" y="3880"/>
                <a:ext cx="1429" cy="288"/>
              </a:xfrm>
              <a:prstGeom prst="rect">
                <a:avLst/>
              </a:prstGeom>
              <a:noFill/>
              <a:ln w="9525">
                <a:noFill/>
                <a:miter lim="800000"/>
                <a:headEnd/>
                <a:tailEnd/>
              </a:ln>
            </p:spPr>
            <p:txBody>
              <a:bodyPr wrap="none">
                <a:prstTxWarp prst="textNoShape">
                  <a:avLst/>
                </a:prstTxWarp>
                <a:spAutoFit/>
              </a:bodyPr>
              <a:lstStyle/>
              <a:p>
                <a:r>
                  <a:rPr lang="en-US"/>
                  <a:t>area increasing</a:t>
                </a:r>
              </a:p>
            </p:txBody>
          </p:sp>
          <p:sp>
            <p:nvSpPr>
              <p:cNvPr id="58397" name="Line 35"/>
              <p:cNvSpPr>
                <a:spLocks noChangeShapeType="1"/>
              </p:cNvSpPr>
              <p:nvPr/>
            </p:nvSpPr>
            <p:spPr bwMode="auto">
              <a:xfrm flipH="1">
                <a:off x="3168" y="4032"/>
                <a:ext cx="432" cy="0"/>
              </a:xfrm>
              <a:prstGeom prst="line">
                <a:avLst/>
              </a:prstGeom>
              <a:noFill/>
              <a:ln w="25400">
                <a:solidFill>
                  <a:srgbClr val="008000"/>
                </a:solidFill>
                <a:round/>
                <a:headEnd/>
                <a:tailEnd type="triangle" w="med" len="med"/>
              </a:ln>
            </p:spPr>
            <p:txBody>
              <a:bodyPr wrap="none" anchor="ctr">
                <a:prstTxWarp prst="textNoShape">
                  <a:avLst/>
                </a:prstTxWarp>
              </a:bodyPr>
              <a:lstStyle/>
              <a:p>
                <a:endParaRPr lang="en-US"/>
              </a:p>
            </p:txBody>
          </p:sp>
        </p:grpSp>
        <p:sp>
          <p:nvSpPr>
            <p:cNvPr id="58387" name="Text Box 37"/>
            <p:cNvSpPr txBox="1">
              <a:spLocks noChangeArrowheads="1"/>
            </p:cNvSpPr>
            <p:nvPr/>
          </p:nvSpPr>
          <p:spPr bwMode="auto">
            <a:xfrm>
              <a:off x="432" y="2728"/>
              <a:ext cx="4832" cy="288"/>
            </a:xfrm>
            <a:prstGeom prst="rect">
              <a:avLst/>
            </a:prstGeom>
            <a:noFill/>
            <a:ln w="9525">
              <a:noFill/>
              <a:miter lim="800000"/>
              <a:headEnd/>
              <a:tailEnd/>
            </a:ln>
          </p:spPr>
          <p:txBody>
            <a:bodyPr wrap="none">
              <a:prstTxWarp prst="textNoShape">
                <a:avLst/>
              </a:prstTxWarp>
              <a:spAutoFit/>
            </a:bodyPr>
            <a:lstStyle/>
            <a:p>
              <a:r>
                <a:rPr lang="en-US"/>
                <a:t>Dissipation (important for small vessels, Poiseuille flow)</a:t>
              </a:r>
            </a:p>
          </p:txBody>
        </p:sp>
        <p:sp>
          <p:nvSpPr>
            <p:cNvPr id="58388" name="Line 38"/>
            <p:cNvSpPr>
              <a:spLocks noChangeShapeType="1"/>
            </p:cNvSpPr>
            <p:nvPr/>
          </p:nvSpPr>
          <p:spPr bwMode="auto">
            <a:xfrm>
              <a:off x="1392" y="3120"/>
              <a:ext cx="2928"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8389" name="Rectangle 39"/>
            <p:cNvSpPr>
              <a:spLocks noChangeArrowheads="1"/>
            </p:cNvSpPr>
            <p:nvPr/>
          </p:nvSpPr>
          <p:spPr bwMode="auto">
            <a:xfrm>
              <a:off x="1392" y="3168"/>
              <a:ext cx="2928" cy="384"/>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a:p>
          </p:txBody>
        </p:sp>
        <p:sp>
          <p:nvSpPr>
            <p:cNvPr id="58390" name="Line 40"/>
            <p:cNvSpPr>
              <a:spLocks noChangeShapeType="1"/>
            </p:cNvSpPr>
            <p:nvPr/>
          </p:nvSpPr>
          <p:spPr bwMode="auto">
            <a:xfrm flipH="1">
              <a:off x="2736" y="3696"/>
              <a:ext cx="240" cy="0"/>
            </a:xfrm>
            <a:prstGeom prst="line">
              <a:avLst/>
            </a:prstGeom>
            <a:noFill/>
            <a:ln w="25400">
              <a:solidFill>
                <a:srgbClr val="0000FF"/>
              </a:solidFill>
              <a:round/>
              <a:headEnd/>
              <a:tailEnd type="triangle" w="med" len="med"/>
            </a:ln>
          </p:spPr>
          <p:txBody>
            <a:bodyPr wrap="none" anchor="ctr">
              <a:prstTxWarp prst="textNoShape">
                <a:avLst/>
              </a:prstTxWarp>
            </a:bodyPr>
            <a:lstStyle/>
            <a:p>
              <a:endParaRPr lang="en-US"/>
            </a:p>
          </p:txBody>
        </p:sp>
        <p:sp>
          <p:nvSpPr>
            <p:cNvPr id="58391" name="Line 41"/>
            <p:cNvSpPr>
              <a:spLocks noChangeShapeType="1"/>
            </p:cNvSpPr>
            <p:nvPr/>
          </p:nvSpPr>
          <p:spPr bwMode="auto">
            <a:xfrm>
              <a:off x="4368" y="3360"/>
              <a:ext cx="336" cy="0"/>
            </a:xfrm>
            <a:prstGeom prst="line">
              <a:avLst/>
            </a:prstGeom>
            <a:noFill/>
            <a:ln w="25400">
              <a:solidFill>
                <a:srgbClr val="FF0000"/>
              </a:solidFill>
              <a:round/>
              <a:headEnd/>
              <a:tailEnd type="triangle" w="med" len="med"/>
            </a:ln>
          </p:spPr>
          <p:txBody>
            <a:bodyPr wrap="none" anchor="ctr">
              <a:prstTxWarp prst="textNoShape">
                <a:avLst/>
              </a:prstTxWarp>
            </a:bodyPr>
            <a:lstStyle/>
            <a:p>
              <a:endParaRPr lang="en-US"/>
            </a:p>
          </p:txBody>
        </p:sp>
        <p:sp>
          <p:nvSpPr>
            <p:cNvPr id="58392" name="Line 42"/>
            <p:cNvSpPr>
              <a:spLocks noChangeShapeType="1"/>
            </p:cNvSpPr>
            <p:nvPr/>
          </p:nvSpPr>
          <p:spPr bwMode="auto">
            <a:xfrm>
              <a:off x="1008" y="3360"/>
              <a:ext cx="336" cy="0"/>
            </a:xfrm>
            <a:prstGeom prst="line">
              <a:avLst/>
            </a:prstGeom>
            <a:noFill/>
            <a:ln w="25400">
              <a:solidFill>
                <a:srgbClr val="FF0000"/>
              </a:solidFill>
              <a:round/>
              <a:headEnd/>
              <a:tailEnd type="triangle" w="med" len="med"/>
            </a:ln>
          </p:spPr>
          <p:txBody>
            <a:bodyPr wrap="none" anchor="ctr">
              <a:prstTxWarp prst="textNoShape">
                <a:avLst/>
              </a:prstTxWarp>
            </a:bodyPr>
            <a:lstStyle/>
            <a:p>
              <a:endParaRPr lang="en-US"/>
            </a:p>
          </p:txBody>
        </p:sp>
        <p:sp>
          <p:nvSpPr>
            <p:cNvPr id="58393" name="Line 44"/>
            <p:cNvSpPr>
              <a:spLocks noChangeShapeType="1"/>
            </p:cNvSpPr>
            <p:nvPr/>
          </p:nvSpPr>
          <p:spPr bwMode="auto">
            <a:xfrm flipH="1">
              <a:off x="2736" y="3024"/>
              <a:ext cx="240" cy="0"/>
            </a:xfrm>
            <a:prstGeom prst="line">
              <a:avLst/>
            </a:prstGeom>
            <a:noFill/>
            <a:ln w="25400">
              <a:solidFill>
                <a:srgbClr val="0000FF"/>
              </a:solidFill>
              <a:round/>
              <a:headEnd/>
              <a:tailEnd type="triangle" w="med" len="med"/>
            </a:ln>
          </p:spPr>
          <p:txBody>
            <a:bodyPr wrap="none" anchor="ctr">
              <a:prstTxWarp prst="textNoShape">
                <a:avLst/>
              </a:prstTxWarp>
            </a:bodyPr>
            <a:lstStyle/>
            <a:p>
              <a:endParaRPr lang="en-US"/>
            </a:p>
          </p:txBody>
        </p:sp>
        <p:sp>
          <p:nvSpPr>
            <p:cNvPr id="58394" name="Rectangle 45"/>
            <p:cNvSpPr>
              <a:spLocks noChangeArrowheads="1"/>
            </p:cNvSpPr>
            <p:nvPr/>
          </p:nvSpPr>
          <p:spPr bwMode="auto">
            <a:xfrm>
              <a:off x="1392" y="3552"/>
              <a:ext cx="2928" cy="48"/>
            </a:xfrm>
            <a:prstGeom prst="rect">
              <a:avLst/>
            </a:prstGeom>
            <a:solidFill>
              <a:srgbClr val="0000FF"/>
            </a:solidFill>
            <a:ln w="9525">
              <a:solidFill>
                <a:srgbClr val="0000FF"/>
              </a:solidFill>
              <a:miter lim="800000"/>
              <a:headEnd/>
              <a:tailEnd/>
            </a:ln>
          </p:spPr>
          <p:txBody>
            <a:bodyPr wrap="none" anchor="ctr">
              <a:prstTxWarp prst="textNoShape">
                <a:avLst/>
              </a:prstTxWarp>
            </a:bodyPr>
            <a:lstStyle/>
            <a:p>
              <a:endParaRPr lang="en-US"/>
            </a:p>
          </p:txBody>
        </p:sp>
        <p:sp>
          <p:nvSpPr>
            <p:cNvPr id="58395" name="Rectangle 46"/>
            <p:cNvSpPr>
              <a:spLocks noChangeArrowheads="1"/>
            </p:cNvSpPr>
            <p:nvPr/>
          </p:nvSpPr>
          <p:spPr bwMode="auto">
            <a:xfrm>
              <a:off x="1392" y="3120"/>
              <a:ext cx="2928" cy="48"/>
            </a:xfrm>
            <a:prstGeom prst="rect">
              <a:avLst/>
            </a:prstGeom>
            <a:solidFill>
              <a:srgbClr val="0000FF"/>
            </a:solidFill>
            <a:ln w="9525">
              <a:solidFill>
                <a:srgbClr val="0000FF"/>
              </a:solidFill>
              <a:miter lim="800000"/>
              <a:headEnd/>
              <a:tailEnd/>
            </a:ln>
          </p:spPr>
          <p:txBody>
            <a:bodyPr wrap="none" anchor="ctr">
              <a:prstTxWarp prst="textNoShape">
                <a:avLst/>
              </a:prstTxWarp>
            </a:bodyPr>
            <a:lstStyle/>
            <a:p>
              <a:endParaRPr lang="en-US"/>
            </a:p>
          </p:txBody>
        </p:sp>
      </p:grpSp>
      <p:sp>
        <p:nvSpPr>
          <p:cNvPr id="45" name="Text Box 1046"/>
          <p:cNvSpPr txBox="1">
            <a:spLocks noChangeArrowheads="1"/>
          </p:cNvSpPr>
          <p:nvPr/>
        </p:nvSpPr>
        <p:spPr bwMode="auto">
          <a:xfrm>
            <a:off x="6239252" y="6553200"/>
            <a:ext cx="3268663" cy="304800"/>
          </a:xfrm>
          <a:prstGeom prst="rect">
            <a:avLst/>
          </a:prstGeom>
          <a:noFill/>
          <a:ln w="9525">
            <a:noFill/>
            <a:miter lim="800000"/>
            <a:headEnd/>
            <a:tailEnd/>
          </a:ln>
        </p:spPr>
        <p:txBody>
          <a:bodyPr wrap="none">
            <a:prstTxWarp prst="textNoShape">
              <a:avLst/>
            </a:prstTxWarp>
            <a:spAutoFit/>
          </a:bodyPr>
          <a:lstStyle/>
          <a:p>
            <a:r>
              <a:rPr lang="en-US" sz="1400"/>
              <a:t>Savage et al., </a:t>
            </a:r>
            <a:r>
              <a:rPr lang="en-US" sz="1400" i="1"/>
              <a:t>PLoS. Comp. Biol.</a:t>
            </a:r>
            <a:r>
              <a:rPr lang="en-US" sz="1400"/>
              <a:t>, 2008</a:t>
            </a:r>
            <a:endParaRPr lang="en-US"/>
          </a:p>
        </p:txBody>
      </p:sp>
      <p:sp>
        <p:nvSpPr>
          <p:cNvPr id="46" name="Text Box 21"/>
          <p:cNvSpPr txBox="1">
            <a:spLocks noChangeArrowheads="1"/>
          </p:cNvSpPr>
          <p:nvPr/>
        </p:nvSpPr>
        <p:spPr bwMode="auto">
          <a:xfrm>
            <a:off x="7102511" y="6265413"/>
            <a:ext cx="2249488" cy="304800"/>
          </a:xfrm>
          <a:prstGeom prst="rect">
            <a:avLst/>
          </a:prstGeom>
          <a:noFill/>
          <a:ln w="9525">
            <a:noFill/>
            <a:miter lim="800000"/>
            <a:headEnd/>
            <a:tailEnd/>
          </a:ln>
        </p:spPr>
        <p:txBody>
          <a:bodyPr wrap="none">
            <a:prstTxWarp prst="textNoShape">
              <a:avLst/>
            </a:prstTxWarp>
            <a:spAutoFit/>
          </a:bodyPr>
          <a:lstStyle/>
          <a:p>
            <a:r>
              <a:rPr lang="en-US" sz="1400" dirty="0"/>
              <a:t>West et al.,</a:t>
            </a:r>
            <a:r>
              <a:rPr lang="en-US" sz="1400" i="1" dirty="0"/>
              <a:t> Science,</a:t>
            </a:r>
            <a:r>
              <a:rPr lang="en-US" sz="1400" dirty="0"/>
              <a:t> 1997</a:t>
            </a:r>
            <a:endParaRPr lang="en-US" sz="1400" dirty="0">
              <a:latin typeface="Times" pitchFamily="-111" charset="0"/>
            </a:endParaRPr>
          </a:p>
        </p:txBody>
      </p:sp>
    </p:spTree>
    <p:extLst>
      <p:ext uri="{BB962C8B-B14F-4D97-AF65-F5344CB8AC3E}">
        <p14:creationId xmlns:p14="http://schemas.microsoft.com/office/powerpoint/2010/main" val="2600503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4"/>
          <a:srcRect/>
          <a:stretch>
            <a:fillRect/>
          </a:stretch>
        </p:blipFill>
        <p:spPr bwMode="auto">
          <a:xfrm>
            <a:off x="877086" y="285156"/>
            <a:ext cx="5081587" cy="6351587"/>
          </a:xfrm>
          <a:prstGeom prst="rect">
            <a:avLst/>
          </a:prstGeom>
          <a:noFill/>
        </p:spPr>
      </p:pic>
      <p:sp>
        <p:nvSpPr>
          <p:cNvPr id="167939" name="Text Box 3"/>
          <p:cNvSpPr txBox="1">
            <a:spLocks noChangeArrowheads="1"/>
          </p:cNvSpPr>
          <p:nvPr/>
        </p:nvSpPr>
        <p:spPr bwMode="auto">
          <a:xfrm>
            <a:off x="6973887" y="6507163"/>
            <a:ext cx="2170113" cy="336550"/>
          </a:xfrm>
          <a:prstGeom prst="rect">
            <a:avLst/>
          </a:prstGeom>
          <a:noFill/>
          <a:ln w="9525">
            <a:noFill/>
            <a:miter lim="800000"/>
            <a:headEnd/>
            <a:tailEnd/>
          </a:ln>
          <a:effectLst/>
        </p:spPr>
        <p:txBody>
          <a:bodyPr wrap="none">
            <a:prstTxWarp prst="textNoShape">
              <a:avLst/>
            </a:prstTxWarp>
            <a:spAutoFit/>
          </a:bodyPr>
          <a:lstStyle/>
          <a:p>
            <a:r>
              <a:rPr lang="en-US" sz="1600" dirty="0">
                <a:latin typeface="Times" pitchFamily="-111" charset="0"/>
              </a:rPr>
              <a:t>Katherine Du </a:t>
            </a:r>
            <a:r>
              <a:rPr lang="en-US" sz="1600" dirty="0" err="1">
                <a:latin typeface="Times" pitchFamily="-111" charset="0"/>
              </a:rPr>
              <a:t>Tiel</a:t>
            </a:r>
            <a:r>
              <a:rPr lang="en-US" sz="1600" dirty="0">
                <a:latin typeface="Times" pitchFamily="-111" charset="0"/>
              </a:rPr>
              <a:t>, 1994</a:t>
            </a:r>
          </a:p>
        </p:txBody>
      </p:sp>
      <p:sp>
        <p:nvSpPr>
          <p:cNvPr id="167940" name="Text Box 4"/>
          <p:cNvSpPr txBox="1">
            <a:spLocks noChangeArrowheads="1"/>
          </p:cNvSpPr>
          <p:nvPr/>
        </p:nvSpPr>
        <p:spPr bwMode="auto">
          <a:xfrm>
            <a:off x="6537325" y="669925"/>
            <a:ext cx="2528888" cy="1187450"/>
          </a:xfrm>
          <a:prstGeom prst="rect">
            <a:avLst/>
          </a:prstGeom>
          <a:noFill/>
          <a:ln w="9525">
            <a:noFill/>
            <a:miter lim="800000"/>
            <a:headEnd/>
            <a:tailEnd/>
          </a:ln>
          <a:effectLst/>
        </p:spPr>
        <p:txBody>
          <a:bodyPr wrap="none">
            <a:prstTxWarp prst="textNoShape">
              <a:avLst/>
            </a:prstTxWarp>
            <a:spAutoFit/>
          </a:bodyPr>
          <a:lstStyle/>
          <a:p>
            <a:r>
              <a:rPr lang="en-US" dirty="0">
                <a:latin typeface="Times" pitchFamily="-111" charset="0"/>
              </a:rPr>
              <a:t>Space-filling,</a:t>
            </a:r>
          </a:p>
          <a:p>
            <a:r>
              <a:rPr lang="en-US" dirty="0">
                <a:latin typeface="Times" pitchFamily="-111" charset="0"/>
              </a:rPr>
              <a:t>Hierarchical,</a:t>
            </a:r>
          </a:p>
          <a:p>
            <a:r>
              <a:rPr lang="en-US" dirty="0">
                <a:latin typeface="Times" pitchFamily="-111" charset="0"/>
              </a:rPr>
              <a:t>Branching network</a:t>
            </a:r>
          </a:p>
        </p:txBody>
      </p:sp>
      <p:graphicFrame>
        <p:nvGraphicFramePr>
          <p:cNvPr id="632852" name="Object 2"/>
          <p:cNvGraphicFramePr>
            <a:graphicFrameLocks noChangeAspect="1"/>
          </p:cNvGraphicFramePr>
          <p:nvPr/>
        </p:nvGraphicFramePr>
        <p:xfrm>
          <a:off x="6083301" y="2804534"/>
          <a:ext cx="2982912" cy="914400"/>
        </p:xfrm>
        <a:graphic>
          <a:graphicData uri="http://schemas.openxmlformats.org/presentationml/2006/ole">
            <mc:AlternateContent xmlns:mc="http://schemas.openxmlformats.org/markup-compatibility/2006">
              <mc:Choice xmlns:v="urn:schemas-microsoft-com:vml" Requires="v">
                <p:oleObj spid="_x0000_s5156" name="Equation" r:id="rId5" imgW="1574800" imgH="469900" progId="Equation.DSMT4">
                  <p:embed/>
                </p:oleObj>
              </mc:Choice>
              <mc:Fallback>
                <p:oleObj name="Equation" r:id="rId5" imgW="1574800" imgH="4699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3301" y="2804534"/>
                        <a:ext cx="2982912" cy="914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393684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2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5715000"/>
            <a:ext cx="7772400" cy="1143000"/>
          </a:xfrm>
        </p:spPr>
        <p:txBody>
          <a:bodyPr/>
          <a:lstStyle/>
          <a:p>
            <a:pPr eaLnBrk="1" hangingPunct="1"/>
            <a:r>
              <a:rPr lang="en-US" sz="3000">
                <a:latin typeface="Arial" charset="0"/>
                <a:ea typeface="ＭＳ Ｐゴシック" charset="0"/>
                <a:cs typeface="ＭＳ Ｐゴシック" charset="0"/>
              </a:rPr>
              <a:t>Body size changes network size</a:t>
            </a:r>
            <a:endParaRPr lang="en-US">
              <a:latin typeface="Arial" charset="0"/>
              <a:ea typeface="ＭＳ Ｐゴシック" charset="0"/>
              <a:cs typeface="ＭＳ Ｐゴシック" charset="0"/>
            </a:endParaRP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8064500"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4"/>
          <p:cNvSpPr txBox="1">
            <a:spLocks noChangeArrowheads="1"/>
          </p:cNvSpPr>
          <p:nvPr/>
        </p:nvSpPr>
        <p:spPr bwMode="auto">
          <a:xfrm>
            <a:off x="1653114" y="160338"/>
            <a:ext cx="62889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dirty="0"/>
              <a:t>t</a:t>
            </a:r>
            <a:r>
              <a:rPr lang="en-US" sz="4000" dirty="0" smtClean="0"/>
              <a:t>erminal </a:t>
            </a:r>
            <a:r>
              <a:rPr lang="en-US" sz="4000" dirty="0"/>
              <a:t>units are invariant</a:t>
            </a:r>
            <a:endParaRPr lang="en-US" dirty="0">
              <a:latin typeface="Times" charset="0"/>
            </a:endParaRPr>
          </a:p>
        </p:txBody>
      </p:sp>
      <p:pic>
        <p:nvPicPr>
          <p:cNvPr id="471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810000"/>
            <a:ext cx="68103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4114800"/>
            <a:ext cx="8604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 Box 7"/>
          <p:cNvSpPr txBox="1">
            <a:spLocks noChangeArrowheads="1"/>
          </p:cNvSpPr>
          <p:nvPr/>
        </p:nvSpPr>
        <p:spPr bwMode="auto">
          <a:xfrm>
            <a:off x="5715000" y="2806700"/>
            <a:ext cx="912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solidFill>
                  <a:schemeClr val="bg1"/>
                </a:solidFill>
              </a:rPr>
              <a:t>Aorta</a:t>
            </a:r>
            <a:endParaRPr lang="en-US">
              <a:solidFill>
                <a:schemeClr val="bg1"/>
              </a:solidFill>
              <a:latin typeface="Times" charset="0"/>
            </a:endParaRPr>
          </a:p>
        </p:txBody>
      </p:sp>
      <p:sp>
        <p:nvSpPr>
          <p:cNvPr id="47112" name="Text Box 8"/>
          <p:cNvSpPr txBox="1">
            <a:spLocks noChangeArrowheads="1"/>
          </p:cNvSpPr>
          <p:nvPr/>
        </p:nvSpPr>
        <p:spPr bwMode="auto">
          <a:xfrm>
            <a:off x="1660525" y="1495425"/>
            <a:ext cx="160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solidFill>
                  <a:schemeClr val="bg1"/>
                </a:solidFill>
              </a:rPr>
              <a:t>Capillaries</a:t>
            </a:r>
            <a:endParaRPr lang="en-US"/>
          </a:p>
        </p:txBody>
      </p:sp>
      <p:sp>
        <p:nvSpPr>
          <p:cNvPr id="47113" name="Line 9"/>
          <p:cNvSpPr>
            <a:spLocks noChangeShapeType="1"/>
          </p:cNvSpPr>
          <p:nvPr/>
        </p:nvSpPr>
        <p:spPr bwMode="auto">
          <a:xfrm>
            <a:off x="1905000" y="1828800"/>
            <a:ext cx="0" cy="2286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14" name="Line 10"/>
          <p:cNvSpPr>
            <a:spLocks noChangeShapeType="1"/>
          </p:cNvSpPr>
          <p:nvPr/>
        </p:nvSpPr>
        <p:spPr bwMode="auto">
          <a:xfrm flipH="1">
            <a:off x="2133600" y="1905000"/>
            <a:ext cx="533400" cy="5334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115" name="Text Box 11"/>
          <p:cNvSpPr txBox="1">
            <a:spLocks noChangeArrowheads="1"/>
          </p:cNvSpPr>
          <p:nvPr/>
        </p:nvSpPr>
        <p:spPr bwMode="auto">
          <a:xfrm>
            <a:off x="5410200" y="3581400"/>
            <a:ext cx="18415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a:latin typeface="Times" charset="0"/>
              </a:rPr>
              <a:t>level</a:t>
            </a:r>
          </a:p>
        </p:txBody>
      </p:sp>
      <p:sp>
        <p:nvSpPr>
          <p:cNvPr id="47116" name="Text Box 12"/>
          <p:cNvSpPr txBox="1">
            <a:spLocks noChangeArrowheads="1"/>
          </p:cNvSpPr>
          <p:nvPr/>
        </p:nvSpPr>
        <p:spPr bwMode="auto">
          <a:xfrm>
            <a:off x="5867400" y="3419475"/>
            <a:ext cx="839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solidFill>
                  <a:schemeClr val="bg1"/>
                </a:solidFill>
              </a:rPr>
              <a:t>Level 0</a:t>
            </a:r>
            <a:endParaRPr lang="en-US"/>
          </a:p>
        </p:txBody>
      </p:sp>
      <p:sp>
        <p:nvSpPr>
          <p:cNvPr id="47117" name="Rectangle 13"/>
          <p:cNvSpPr>
            <a:spLocks noChangeArrowheads="1"/>
          </p:cNvSpPr>
          <p:nvPr/>
        </p:nvSpPr>
        <p:spPr bwMode="auto">
          <a:xfrm>
            <a:off x="6705600" y="4791075"/>
            <a:ext cx="839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chemeClr val="bg1"/>
                </a:solidFill>
              </a:rPr>
              <a:t>Level 1</a:t>
            </a:r>
          </a:p>
        </p:txBody>
      </p:sp>
    </p:spTree>
    <p:extLst>
      <p:ext uri="{BB962C8B-B14F-4D97-AF65-F5344CB8AC3E}">
        <p14:creationId xmlns:p14="http://schemas.microsoft.com/office/powerpoint/2010/main" val="869166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a:xfrm>
            <a:off x="533400" y="-152400"/>
            <a:ext cx="8153400" cy="1143000"/>
          </a:xfrm>
        </p:spPr>
        <p:txBody>
          <a:bodyPr/>
          <a:lstStyle/>
          <a:p>
            <a:pPr eaLnBrk="1" hangingPunct="1"/>
            <a:r>
              <a:rPr lang="en-US" sz="3600" dirty="0"/>
              <a:t>m</a:t>
            </a:r>
            <a:r>
              <a:rPr lang="en-US" sz="3600" dirty="0" smtClean="0"/>
              <a:t>etabolic </a:t>
            </a:r>
            <a:r>
              <a:rPr lang="en-US" sz="3600" dirty="0"/>
              <a:t>rate and body mass</a:t>
            </a:r>
            <a:endParaRPr lang="en-US" dirty="0"/>
          </a:p>
        </p:txBody>
      </p:sp>
      <p:graphicFrame>
        <p:nvGraphicFramePr>
          <p:cNvPr id="74754" name="Object 2"/>
          <p:cNvGraphicFramePr>
            <a:graphicFrameLocks noChangeAspect="1"/>
          </p:cNvGraphicFramePr>
          <p:nvPr/>
        </p:nvGraphicFramePr>
        <p:xfrm>
          <a:off x="1000125" y="1981200"/>
          <a:ext cx="7142163" cy="1212850"/>
        </p:xfrm>
        <a:graphic>
          <a:graphicData uri="http://schemas.openxmlformats.org/presentationml/2006/ole">
            <mc:AlternateContent xmlns:mc="http://schemas.openxmlformats.org/markup-compatibility/2006">
              <mc:Choice xmlns:v="urn:schemas-microsoft-com:vml" Requires="v">
                <p:oleObj spid="_x0000_s6214" name="Equation" r:id="rId4" imgW="2616200" imgH="444500" progId="Equation.3">
                  <p:embed/>
                </p:oleObj>
              </mc:Choice>
              <mc:Fallback>
                <p:oleObj name="Equation" r:id="rId4" imgW="2616200" imgH="444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25" y="1981200"/>
                        <a:ext cx="7142163" cy="12128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4757" name="Text Box 5"/>
          <p:cNvSpPr txBox="1">
            <a:spLocks noChangeArrowheads="1"/>
          </p:cNvSpPr>
          <p:nvPr/>
        </p:nvSpPr>
        <p:spPr bwMode="auto">
          <a:xfrm>
            <a:off x="685800" y="4102100"/>
            <a:ext cx="1809750" cy="1552575"/>
          </a:xfrm>
          <a:prstGeom prst="rect">
            <a:avLst/>
          </a:prstGeom>
          <a:noFill/>
          <a:ln w="9525">
            <a:noFill/>
            <a:miter lim="800000"/>
            <a:headEnd/>
            <a:tailEnd/>
          </a:ln>
        </p:spPr>
        <p:txBody>
          <a:bodyPr wrap="none">
            <a:prstTxWarp prst="textNoShape">
              <a:avLst/>
            </a:prstTxWarp>
            <a:spAutoFit/>
          </a:bodyPr>
          <a:lstStyle/>
          <a:p>
            <a:r>
              <a:rPr lang="en-US"/>
              <a:t>follows from</a:t>
            </a:r>
          </a:p>
          <a:p>
            <a:r>
              <a:rPr lang="en-US"/>
              <a:t>energy min.</a:t>
            </a:r>
          </a:p>
          <a:p>
            <a:r>
              <a:rPr lang="en-US"/>
              <a:t>       and </a:t>
            </a:r>
          </a:p>
          <a:p>
            <a:r>
              <a:rPr lang="en-US"/>
              <a:t>space filling</a:t>
            </a:r>
            <a:endParaRPr lang="en-US">
              <a:latin typeface="Times" pitchFamily="-111" charset="0"/>
            </a:endParaRPr>
          </a:p>
        </p:txBody>
      </p:sp>
      <p:sp>
        <p:nvSpPr>
          <p:cNvPr id="74758" name="Text Box 7"/>
          <p:cNvSpPr txBox="1">
            <a:spLocks noChangeArrowheads="1"/>
          </p:cNvSpPr>
          <p:nvPr/>
        </p:nvSpPr>
        <p:spPr bwMode="auto">
          <a:xfrm>
            <a:off x="3810000" y="4375150"/>
            <a:ext cx="2743200" cy="1187450"/>
          </a:xfrm>
          <a:prstGeom prst="rect">
            <a:avLst/>
          </a:prstGeom>
          <a:noFill/>
          <a:ln w="9525">
            <a:noFill/>
            <a:miter lim="800000"/>
            <a:headEnd/>
            <a:tailEnd/>
          </a:ln>
        </p:spPr>
        <p:txBody>
          <a:bodyPr wrap="none">
            <a:prstTxWarp prst="textNoShape">
              <a:avLst/>
            </a:prstTxWarp>
            <a:spAutoFit/>
          </a:bodyPr>
          <a:lstStyle/>
          <a:p>
            <a:r>
              <a:rPr lang="en-US"/>
              <a:t>use scale factors</a:t>
            </a:r>
          </a:p>
          <a:p>
            <a:r>
              <a:rPr lang="en-US"/>
              <a:t>to relate each level</a:t>
            </a:r>
          </a:p>
          <a:p>
            <a:r>
              <a:rPr lang="en-US"/>
              <a:t>to terminal units</a:t>
            </a:r>
          </a:p>
        </p:txBody>
      </p:sp>
      <p:sp>
        <p:nvSpPr>
          <p:cNvPr id="74759" name="Text Box 9"/>
          <p:cNvSpPr txBox="1">
            <a:spLocks noChangeArrowheads="1"/>
          </p:cNvSpPr>
          <p:nvPr/>
        </p:nvSpPr>
        <p:spPr bwMode="auto">
          <a:xfrm>
            <a:off x="6613525" y="4238625"/>
            <a:ext cx="1997075" cy="1187450"/>
          </a:xfrm>
          <a:prstGeom prst="rect">
            <a:avLst/>
          </a:prstGeom>
          <a:noFill/>
          <a:ln w="9525">
            <a:noFill/>
            <a:miter lim="800000"/>
            <a:headEnd/>
            <a:tailEnd/>
          </a:ln>
        </p:spPr>
        <p:txBody>
          <a:bodyPr wrap="none">
            <a:prstTxWarp prst="textNoShape">
              <a:avLst/>
            </a:prstTxWarp>
            <a:spAutoFit/>
          </a:bodyPr>
          <a:lstStyle/>
          <a:p>
            <a:r>
              <a:rPr lang="en-US"/>
              <a:t>invariance of</a:t>
            </a:r>
          </a:p>
          <a:p>
            <a:r>
              <a:rPr lang="en-US"/>
              <a:t>terminal units</a:t>
            </a:r>
          </a:p>
          <a:p>
            <a:r>
              <a:rPr lang="en-US" i="1"/>
              <a:t>B</a:t>
            </a:r>
            <a:r>
              <a:rPr lang="en-US"/>
              <a:t>=</a:t>
            </a:r>
            <a:r>
              <a:rPr lang="en-US" i="1"/>
              <a:t>N</a:t>
            </a:r>
            <a:r>
              <a:rPr lang="en-US" i="1" baseline="-25000"/>
              <a:t>cap</a:t>
            </a:r>
            <a:r>
              <a:rPr lang="en-US" i="1"/>
              <a:t>B</a:t>
            </a:r>
            <a:r>
              <a:rPr lang="en-US" i="1" baseline="-25000"/>
              <a:t>cap</a:t>
            </a:r>
            <a:endParaRPr lang="en-US"/>
          </a:p>
        </p:txBody>
      </p:sp>
      <p:graphicFrame>
        <p:nvGraphicFramePr>
          <p:cNvPr id="74755" name="Object 3"/>
          <p:cNvGraphicFramePr>
            <a:graphicFrameLocks noChangeAspect="1"/>
          </p:cNvGraphicFramePr>
          <p:nvPr>
            <p:extLst>
              <p:ext uri="{D42A27DB-BD31-4B8C-83A1-F6EECF244321}">
                <p14:modId xmlns:p14="http://schemas.microsoft.com/office/powerpoint/2010/main" val="1229332089"/>
              </p:ext>
            </p:extLst>
          </p:nvPr>
        </p:nvGraphicFramePr>
        <p:xfrm>
          <a:off x="3352800" y="5422900"/>
          <a:ext cx="2438400" cy="688975"/>
        </p:xfrm>
        <a:graphic>
          <a:graphicData uri="http://schemas.openxmlformats.org/presentationml/2006/ole">
            <mc:AlternateContent xmlns:mc="http://schemas.openxmlformats.org/markup-compatibility/2006">
              <mc:Choice xmlns:v="urn:schemas-microsoft-com:vml" Requires="v">
                <p:oleObj spid="_x0000_s6215" name="Equation" r:id="rId6" imgW="584200" imgH="177800" progId="Equation.DSMT4">
                  <p:embed/>
                </p:oleObj>
              </mc:Choice>
              <mc:Fallback>
                <p:oleObj name="Equation" r:id="rId6" imgW="584200" imgH="177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5422900"/>
                        <a:ext cx="2438400" cy="6889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4760" name="Text Box 12"/>
          <p:cNvSpPr txBox="1">
            <a:spLocks noChangeArrowheads="1"/>
          </p:cNvSpPr>
          <p:nvPr/>
        </p:nvSpPr>
        <p:spPr bwMode="auto">
          <a:xfrm>
            <a:off x="1905000" y="1130300"/>
            <a:ext cx="1166813" cy="822325"/>
          </a:xfrm>
          <a:prstGeom prst="rect">
            <a:avLst/>
          </a:prstGeom>
          <a:noFill/>
          <a:ln w="9525">
            <a:noFill/>
            <a:miter lim="800000"/>
            <a:headEnd/>
            <a:tailEnd/>
          </a:ln>
        </p:spPr>
        <p:txBody>
          <a:bodyPr wrap="none">
            <a:prstTxWarp prst="textNoShape">
              <a:avLst/>
            </a:prstTxWarp>
            <a:spAutoFit/>
          </a:bodyPr>
          <a:lstStyle/>
          <a:p>
            <a:r>
              <a:rPr lang="en-US"/>
              <a:t>blood </a:t>
            </a:r>
          </a:p>
          <a:p>
            <a:r>
              <a:rPr lang="en-US"/>
              <a:t>volume</a:t>
            </a:r>
            <a:endParaRPr lang="en-US">
              <a:latin typeface="Times" pitchFamily="-111" charset="0"/>
            </a:endParaRPr>
          </a:p>
        </p:txBody>
      </p:sp>
      <p:sp>
        <p:nvSpPr>
          <p:cNvPr id="74761" name="Text Box 14"/>
          <p:cNvSpPr txBox="1">
            <a:spLocks noChangeArrowheads="1"/>
          </p:cNvSpPr>
          <p:nvPr/>
        </p:nvSpPr>
        <p:spPr bwMode="auto">
          <a:xfrm>
            <a:off x="4413250" y="901700"/>
            <a:ext cx="1555750" cy="822325"/>
          </a:xfrm>
          <a:prstGeom prst="rect">
            <a:avLst/>
          </a:prstGeom>
          <a:noFill/>
          <a:ln w="9525">
            <a:noFill/>
            <a:miter lim="800000"/>
            <a:headEnd/>
            <a:tailEnd/>
          </a:ln>
        </p:spPr>
        <p:txBody>
          <a:bodyPr wrap="none">
            <a:prstTxWarp prst="textNoShape">
              <a:avLst/>
            </a:prstTxWarp>
            <a:spAutoFit/>
          </a:bodyPr>
          <a:lstStyle/>
          <a:p>
            <a:r>
              <a:rPr lang="en-US"/>
              <a:t>number of</a:t>
            </a:r>
          </a:p>
          <a:p>
            <a:r>
              <a:rPr lang="en-US"/>
              <a:t>capillaries</a:t>
            </a:r>
            <a:endParaRPr lang="en-US">
              <a:latin typeface="Times" pitchFamily="-111" charset="0"/>
            </a:endParaRPr>
          </a:p>
        </p:txBody>
      </p:sp>
      <p:sp>
        <p:nvSpPr>
          <p:cNvPr id="74762" name="Text Box 16"/>
          <p:cNvSpPr txBox="1">
            <a:spLocks noChangeArrowheads="1"/>
          </p:cNvSpPr>
          <p:nvPr/>
        </p:nvSpPr>
        <p:spPr bwMode="auto">
          <a:xfrm>
            <a:off x="6096000" y="977900"/>
            <a:ext cx="1301750" cy="822325"/>
          </a:xfrm>
          <a:prstGeom prst="rect">
            <a:avLst/>
          </a:prstGeom>
          <a:noFill/>
          <a:ln w="9525">
            <a:noFill/>
            <a:miter lim="800000"/>
            <a:headEnd/>
            <a:tailEnd/>
          </a:ln>
        </p:spPr>
        <p:txBody>
          <a:bodyPr wrap="none">
            <a:prstTxWarp prst="textNoShape">
              <a:avLst/>
            </a:prstTxWarp>
            <a:spAutoFit/>
          </a:bodyPr>
          <a:lstStyle/>
          <a:p>
            <a:r>
              <a:rPr lang="en-US"/>
              <a:t>capillary</a:t>
            </a:r>
          </a:p>
          <a:p>
            <a:r>
              <a:rPr lang="en-US"/>
              <a:t>volume </a:t>
            </a:r>
            <a:endParaRPr lang="en-US">
              <a:latin typeface="Times" pitchFamily="-111" charset="0"/>
            </a:endParaRPr>
          </a:p>
        </p:txBody>
      </p:sp>
      <p:sp>
        <p:nvSpPr>
          <p:cNvPr id="74763" name="Text Box 17"/>
          <p:cNvSpPr txBox="1">
            <a:spLocks noChangeArrowheads="1"/>
          </p:cNvSpPr>
          <p:nvPr/>
        </p:nvSpPr>
        <p:spPr bwMode="auto">
          <a:xfrm>
            <a:off x="-74613" y="2149475"/>
            <a:ext cx="912813" cy="822325"/>
          </a:xfrm>
          <a:prstGeom prst="rect">
            <a:avLst/>
          </a:prstGeom>
          <a:noFill/>
          <a:ln w="9525">
            <a:noFill/>
            <a:miter lim="800000"/>
            <a:headEnd/>
            <a:tailEnd/>
          </a:ln>
        </p:spPr>
        <p:txBody>
          <a:bodyPr wrap="none">
            <a:prstTxWarp prst="textNoShape">
              <a:avLst/>
            </a:prstTxWarp>
            <a:spAutoFit/>
          </a:bodyPr>
          <a:lstStyle/>
          <a:p>
            <a:r>
              <a:rPr lang="en-US"/>
              <a:t>body</a:t>
            </a:r>
          </a:p>
          <a:p>
            <a:r>
              <a:rPr lang="en-US"/>
              <a:t>mass</a:t>
            </a:r>
          </a:p>
        </p:txBody>
      </p:sp>
      <p:sp>
        <p:nvSpPr>
          <p:cNvPr id="74764" name="Line 18"/>
          <p:cNvSpPr>
            <a:spLocks noChangeShapeType="1"/>
          </p:cNvSpPr>
          <p:nvPr/>
        </p:nvSpPr>
        <p:spPr bwMode="auto">
          <a:xfrm>
            <a:off x="762000" y="2590800"/>
            <a:ext cx="381000" cy="0"/>
          </a:xfrm>
          <a:prstGeom prst="line">
            <a:avLst/>
          </a:prstGeom>
          <a:noFill/>
          <a:ln w="25400">
            <a:solidFill>
              <a:srgbClr val="008000"/>
            </a:solidFill>
            <a:round/>
            <a:headEnd/>
            <a:tailEnd type="triangle" w="med" len="med"/>
          </a:ln>
        </p:spPr>
        <p:txBody>
          <a:bodyPr wrap="none" anchor="ctr">
            <a:prstTxWarp prst="textNoShape">
              <a:avLst/>
            </a:prstTxWarp>
          </a:bodyPr>
          <a:lstStyle/>
          <a:p>
            <a:endParaRPr lang="en-US"/>
          </a:p>
        </p:txBody>
      </p:sp>
      <p:sp>
        <p:nvSpPr>
          <p:cNvPr id="74765" name="Text Box 19"/>
          <p:cNvSpPr txBox="1">
            <a:spLocks noChangeArrowheads="1"/>
          </p:cNvSpPr>
          <p:nvPr/>
        </p:nvSpPr>
        <p:spPr bwMode="auto">
          <a:xfrm>
            <a:off x="8393113" y="2197100"/>
            <a:ext cx="776287" cy="822325"/>
          </a:xfrm>
          <a:prstGeom prst="rect">
            <a:avLst/>
          </a:prstGeom>
          <a:noFill/>
          <a:ln w="9525">
            <a:noFill/>
            <a:miter lim="800000"/>
            <a:headEnd/>
            <a:tailEnd/>
          </a:ln>
        </p:spPr>
        <p:txBody>
          <a:bodyPr wrap="none">
            <a:prstTxWarp prst="textNoShape">
              <a:avLst/>
            </a:prstTxWarp>
            <a:spAutoFit/>
          </a:bodyPr>
          <a:lstStyle/>
          <a:p>
            <a:r>
              <a:rPr lang="en-US"/>
              <a:t>met </a:t>
            </a:r>
          </a:p>
          <a:p>
            <a:r>
              <a:rPr lang="en-US"/>
              <a:t>rate</a:t>
            </a:r>
          </a:p>
        </p:txBody>
      </p:sp>
      <p:sp>
        <p:nvSpPr>
          <p:cNvPr id="74766" name="Line 20"/>
          <p:cNvSpPr>
            <a:spLocks noChangeShapeType="1"/>
          </p:cNvSpPr>
          <p:nvPr/>
        </p:nvSpPr>
        <p:spPr bwMode="auto">
          <a:xfrm flipH="1">
            <a:off x="7848600" y="2667000"/>
            <a:ext cx="533400" cy="0"/>
          </a:xfrm>
          <a:prstGeom prst="line">
            <a:avLst/>
          </a:prstGeom>
          <a:noFill/>
          <a:ln w="25400">
            <a:solidFill>
              <a:srgbClr val="008000"/>
            </a:solidFill>
            <a:round/>
            <a:headEnd/>
            <a:tailEnd type="triangle" w="med" len="med"/>
          </a:ln>
        </p:spPr>
        <p:txBody>
          <a:bodyPr wrap="none" anchor="ctr">
            <a:prstTxWarp prst="textNoShape">
              <a:avLst/>
            </a:prstTxWarp>
          </a:bodyPr>
          <a:lstStyle/>
          <a:p>
            <a:endParaRPr lang="en-US"/>
          </a:p>
        </p:txBody>
      </p:sp>
      <p:sp>
        <p:nvSpPr>
          <p:cNvPr id="74767" name="Text Box 21"/>
          <p:cNvSpPr txBox="1">
            <a:spLocks noChangeArrowheads="1"/>
          </p:cNvSpPr>
          <p:nvPr/>
        </p:nvSpPr>
        <p:spPr bwMode="auto">
          <a:xfrm>
            <a:off x="6928550" y="6546850"/>
            <a:ext cx="2249488" cy="304800"/>
          </a:xfrm>
          <a:prstGeom prst="rect">
            <a:avLst/>
          </a:prstGeom>
          <a:noFill/>
          <a:ln w="9525">
            <a:noFill/>
            <a:miter lim="800000"/>
            <a:headEnd/>
            <a:tailEnd/>
          </a:ln>
        </p:spPr>
        <p:txBody>
          <a:bodyPr wrap="none">
            <a:prstTxWarp prst="textNoShape">
              <a:avLst/>
            </a:prstTxWarp>
            <a:spAutoFit/>
          </a:bodyPr>
          <a:lstStyle/>
          <a:p>
            <a:r>
              <a:rPr lang="en-US" sz="1400" dirty="0"/>
              <a:t>West et al.,</a:t>
            </a:r>
            <a:r>
              <a:rPr lang="en-US" sz="1400" i="1" dirty="0"/>
              <a:t> Science,</a:t>
            </a:r>
            <a:r>
              <a:rPr lang="en-US" sz="1400" dirty="0"/>
              <a:t> 1997</a:t>
            </a:r>
            <a:endParaRPr lang="en-US" sz="1400" dirty="0">
              <a:latin typeface="Times" pitchFamily="-111" charset="0"/>
            </a:endParaRPr>
          </a:p>
        </p:txBody>
      </p:sp>
      <p:sp>
        <p:nvSpPr>
          <p:cNvPr id="74768" name="Rectangle 22"/>
          <p:cNvSpPr>
            <a:spLocks noChangeArrowheads="1"/>
          </p:cNvSpPr>
          <p:nvPr/>
        </p:nvSpPr>
        <p:spPr bwMode="auto">
          <a:xfrm>
            <a:off x="-168275" y="5767388"/>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74769" name="Text Box 24"/>
          <p:cNvSpPr txBox="1">
            <a:spLocks noChangeArrowheads="1"/>
          </p:cNvSpPr>
          <p:nvPr/>
        </p:nvSpPr>
        <p:spPr bwMode="auto">
          <a:xfrm>
            <a:off x="5486400" y="3521075"/>
            <a:ext cx="1335088" cy="822325"/>
          </a:xfrm>
          <a:prstGeom prst="rect">
            <a:avLst/>
          </a:prstGeom>
          <a:noFill/>
          <a:ln w="9525">
            <a:noFill/>
            <a:miter lim="800000"/>
            <a:headEnd/>
            <a:tailEnd/>
          </a:ln>
        </p:spPr>
        <p:txBody>
          <a:bodyPr wrap="none">
            <a:prstTxWarp prst="textNoShape">
              <a:avLst/>
            </a:prstTxWarp>
            <a:spAutoFit/>
          </a:bodyPr>
          <a:lstStyle/>
          <a:p>
            <a:r>
              <a:rPr lang="en-US" b="1"/>
              <a:t>leading </a:t>
            </a:r>
          </a:p>
          <a:p>
            <a:r>
              <a:rPr lang="en-US" b="1"/>
              <a:t>order</a:t>
            </a:r>
            <a:endParaRPr lang="en-US"/>
          </a:p>
        </p:txBody>
      </p:sp>
      <p:sp>
        <p:nvSpPr>
          <p:cNvPr id="74770" name="Line 25"/>
          <p:cNvSpPr>
            <a:spLocks noChangeShapeType="1"/>
          </p:cNvSpPr>
          <p:nvPr/>
        </p:nvSpPr>
        <p:spPr bwMode="auto">
          <a:xfrm flipV="1">
            <a:off x="1676400" y="2743200"/>
            <a:ext cx="0" cy="1447800"/>
          </a:xfrm>
          <a:prstGeom prst="line">
            <a:avLst/>
          </a:prstGeom>
          <a:noFill/>
          <a:ln w="25400">
            <a:solidFill>
              <a:srgbClr val="008000"/>
            </a:solidFill>
            <a:round/>
            <a:headEnd/>
            <a:tailEnd type="triangle" w="med" len="med"/>
          </a:ln>
        </p:spPr>
        <p:txBody>
          <a:bodyPr wrap="none" anchor="ctr">
            <a:prstTxWarp prst="textNoShape">
              <a:avLst/>
            </a:prstTxWarp>
          </a:bodyPr>
          <a:lstStyle/>
          <a:p>
            <a:endParaRPr lang="en-US"/>
          </a:p>
        </p:txBody>
      </p:sp>
      <p:sp>
        <p:nvSpPr>
          <p:cNvPr id="74771" name="Line 26"/>
          <p:cNvSpPr>
            <a:spLocks noChangeShapeType="1"/>
          </p:cNvSpPr>
          <p:nvPr/>
        </p:nvSpPr>
        <p:spPr bwMode="auto">
          <a:xfrm>
            <a:off x="2438400" y="1905000"/>
            <a:ext cx="0" cy="533400"/>
          </a:xfrm>
          <a:prstGeom prst="line">
            <a:avLst/>
          </a:prstGeom>
          <a:noFill/>
          <a:ln w="25400">
            <a:solidFill>
              <a:srgbClr val="008000"/>
            </a:solidFill>
            <a:round/>
            <a:headEnd/>
            <a:tailEnd type="triangle" w="med" len="med"/>
          </a:ln>
        </p:spPr>
        <p:txBody>
          <a:bodyPr wrap="none" anchor="ctr">
            <a:prstTxWarp prst="textNoShape">
              <a:avLst/>
            </a:prstTxWarp>
          </a:bodyPr>
          <a:lstStyle/>
          <a:p>
            <a:endParaRPr lang="en-US"/>
          </a:p>
        </p:txBody>
      </p:sp>
      <p:sp>
        <p:nvSpPr>
          <p:cNvPr id="74772" name="Line 27"/>
          <p:cNvSpPr>
            <a:spLocks noChangeShapeType="1"/>
          </p:cNvSpPr>
          <p:nvPr/>
        </p:nvSpPr>
        <p:spPr bwMode="auto">
          <a:xfrm flipV="1">
            <a:off x="4572000" y="2819400"/>
            <a:ext cx="0" cy="1676400"/>
          </a:xfrm>
          <a:prstGeom prst="line">
            <a:avLst/>
          </a:prstGeom>
          <a:noFill/>
          <a:ln w="25400">
            <a:solidFill>
              <a:srgbClr val="008000"/>
            </a:solidFill>
            <a:round/>
            <a:headEnd/>
            <a:tailEnd type="triangle" w="med" len="med"/>
          </a:ln>
        </p:spPr>
        <p:txBody>
          <a:bodyPr wrap="none" anchor="ctr">
            <a:prstTxWarp prst="textNoShape">
              <a:avLst/>
            </a:prstTxWarp>
          </a:bodyPr>
          <a:lstStyle/>
          <a:p>
            <a:endParaRPr lang="en-US"/>
          </a:p>
        </p:txBody>
      </p:sp>
      <p:sp>
        <p:nvSpPr>
          <p:cNvPr id="74773" name="Line 28"/>
          <p:cNvSpPr>
            <a:spLocks noChangeShapeType="1"/>
          </p:cNvSpPr>
          <p:nvPr/>
        </p:nvSpPr>
        <p:spPr bwMode="auto">
          <a:xfrm>
            <a:off x="5715000" y="1600200"/>
            <a:ext cx="0" cy="762000"/>
          </a:xfrm>
          <a:prstGeom prst="line">
            <a:avLst/>
          </a:prstGeom>
          <a:noFill/>
          <a:ln w="25400">
            <a:solidFill>
              <a:srgbClr val="008000"/>
            </a:solidFill>
            <a:round/>
            <a:headEnd/>
            <a:tailEnd type="triangle" w="med" len="med"/>
          </a:ln>
        </p:spPr>
        <p:txBody>
          <a:bodyPr wrap="none" anchor="ctr">
            <a:prstTxWarp prst="textNoShape">
              <a:avLst/>
            </a:prstTxWarp>
          </a:bodyPr>
          <a:lstStyle/>
          <a:p>
            <a:endParaRPr lang="en-US"/>
          </a:p>
        </p:txBody>
      </p:sp>
      <p:sp>
        <p:nvSpPr>
          <p:cNvPr id="74774" name="Line 29"/>
          <p:cNvSpPr>
            <a:spLocks noChangeShapeType="1"/>
          </p:cNvSpPr>
          <p:nvPr/>
        </p:nvSpPr>
        <p:spPr bwMode="auto">
          <a:xfrm>
            <a:off x="6629400" y="1676400"/>
            <a:ext cx="0" cy="762000"/>
          </a:xfrm>
          <a:prstGeom prst="line">
            <a:avLst/>
          </a:prstGeom>
          <a:noFill/>
          <a:ln w="25400">
            <a:solidFill>
              <a:srgbClr val="008000"/>
            </a:solidFill>
            <a:round/>
            <a:headEnd/>
            <a:tailEnd type="triangle" w="med" len="med"/>
          </a:ln>
        </p:spPr>
        <p:txBody>
          <a:bodyPr wrap="none" anchor="ctr">
            <a:prstTxWarp prst="textNoShape">
              <a:avLst/>
            </a:prstTxWarp>
          </a:bodyPr>
          <a:lstStyle/>
          <a:p>
            <a:endParaRPr lang="en-US"/>
          </a:p>
        </p:txBody>
      </p:sp>
      <p:sp>
        <p:nvSpPr>
          <p:cNvPr id="74775" name="Line 30"/>
          <p:cNvSpPr>
            <a:spLocks noChangeShapeType="1"/>
          </p:cNvSpPr>
          <p:nvPr/>
        </p:nvSpPr>
        <p:spPr bwMode="auto">
          <a:xfrm flipV="1">
            <a:off x="6096000" y="2971800"/>
            <a:ext cx="0" cy="609600"/>
          </a:xfrm>
          <a:prstGeom prst="line">
            <a:avLst/>
          </a:prstGeom>
          <a:noFill/>
          <a:ln w="25400">
            <a:solidFill>
              <a:srgbClr val="008000"/>
            </a:solidFill>
            <a:round/>
            <a:headEnd/>
            <a:tailEnd type="triangle" w="med" len="med"/>
          </a:ln>
        </p:spPr>
        <p:txBody>
          <a:bodyPr wrap="none" anchor="ctr">
            <a:prstTxWarp prst="textNoShape">
              <a:avLst/>
            </a:prstTxWarp>
          </a:bodyPr>
          <a:lstStyle/>
          <a:p>
            <a:endParaRPr lang="en-US"/>
          </a:p>
        </p:txBody>
      </p:sp>
      <p:sp>
        <p:nvSpPr>
          <p:cNvPr id="74776" name="Line 31"/>
          <p:cNvSpPr>
            <a:spLocks noChangeShapeType="1"/>
          </p:cNvSpPr>
          <p:nvPr/>
        </p:nvSpPr>
        <p:spPr bwMode="auto">
          <a:xfrm flipV="1">
            <a:off x="7239000" y="2743200"/>
            <a:ext cx="0" cy="1600200"/>
          </a:xfrm>
          <a:prstGeom prst="line">
            <a:avLst/>
          </a:prstGeom>
          <a:noFill/>
          <a:ln w="25400">
            <a:solidFill>
              <a:srgbClr val="008000"/>
            </a:solidFill>
            <a:round/>
            <a:headEnd/>
            <a:tailEnd type="triangle" w="med" len="med"/>
          </a:ln>
        </p:spPr>
        <p:txBody>
          <a:bodyPr wrap="none" anchor="ctr">
            <a:prstTxWarp prst="textNoShape">
              <a:avLst/>
            </a:prstTxWarp>
          </a:bodyPr>
          <a:lstStyle/>
          <a:p>
            <a:endParaRPr lang="en-US"/>
          </a:p>
        </p:txBody>
      </p:sp>
      <p:sp>
        <p:nvSpPr>
          <p:cNvPr id="3" name="TextBox 2"/>
          <p:cNvSpPr txBox="1"/>
          <p:nvPr/>
        </p:nvSpPr>
        <p:spPr>
          <a:xfrm>
            <a:off x="215900" y="6171168"/>
            <a:ext cx="8550688" cy="461665"/>
          </a:xfrm>
          <a:prstGeom prst="rect">
            <a:avLst/>
          </a:prstGeom>
          <a:noFill/>
        </p:spPr>
        <p:txBody>
          <a:bodyPr wrap="none" rtlCol="0">
            <a:spAutoFit/>
          </a:bodyPr>
          <a:lstStyle/>
          <a:p>
            <a:r>
              <a:rPr lang="en-US" sz="2400" b="1" dirty="0" smtClean="0"/>
              <a:t>Replace spherical cow with non-spherical but infinitely large cow.</a:t>
            </a:r>
            <a:endParaRPr lang="en-US" sz="2400" b="1" dirty="0"/>
          </a:p>
        </p:txBody>
      </p:sp>
    </p:spTree>
    <p:extLst>
      <p:ext uri="{BB962C8B-B14F-4D97-AF65-F5344CB8AC3E}">
        <p14:creationId xmlns:p14="http://schemas.microsoft.com/office/powerpoint/2010/main" val="3340663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342900" y="163035"/>
            <a:ext cx="8534400" cy="1143000"/>
          </a:xfrm>
        </p:spPr>
        <p:txBody>
          <a:bodyPr>
            <a:normAutofit fontScale="90000"/>
          </a:bodyPr>
          <a:lstStyle/>
          <a:p>
            <a:r>
              <a:rPr lang="en-US" dirty="0"/>
              <a:t>d</a:t>
            </a:r>
            <a:r>
              <a:rPr lang="en-US" dirty="0" smtClean="0"/>
              <a:t>eviations from theory</a:t>
            </a:r>
            <a:br>
              <a:rPr lang="en-US" dirty="0" smtClean="0"/>
            </a:br>
            <a:endParaRPr lang="en-US" dirty="0" smtClean="0"/>
          </a:p>
        </p:txBody>
      </p:sp>
      <p:pic>
        <p:nvPicPr>
          <p:cNvPr id="99331" name="Picture 4" descr="curvatureFig5.pdf"/>
          <p:cNvPicPr>
            <a:picLocks noChangeAspect="1"/>
          </p:cNvPicPr>
          <p:nvPr/>
        </p:nvPicPr>
        <p:blipFill>
          <a:blip r:embed="rId3"/>
          <a:srcRect l="23270" t="15556" r="24841" b="48889"/>
          <a:stretch>
            <a:fillRect/>
          </a:stretch>
        </p:blipFill>
        <p:spPr bwMode="auto">
          <a:xfrm>
            <a:off x="1676401" y="1079356"/>
            <a:ext cx="5940282" cy="5760114"/>
          </a:xfrm>
          <a:prstGeom prst="rect">
            <a:avLst/>
          </a:prstGeom>
          <a:solidFill>
            <a:srgbClr val="FFFFFF"/>
          </a:solidFill>
          <a:ln w="9525">
            <a:noFill/>
            <a:miter lim="800000"/>
            <a:headEnd/>
            <a:tailEnd/>
          </a:ln>
        </p:spPr>
      </p:pic>
      <p:sp>
        <p:nvSpPr>
          <p:cNvPr id="4" name="Text Box 24"/>
          <p:cNvSpPr txBox="1">
            <a:spLocks noChangeArrowheads="1"/>
          </p:cNvSpPr>
          <p:nvPr/>
        </p:nvSpPr>
        <p:spPr bwMode="auto">
          <a:xfrm>
            <a:off x="6339326" y="6548438"/>
            <a:ext cx="2804674" cy="276999"/>
          </a:xfrm>
          <a:prstGeom prst="rect">
            <a:avLst/>
          </a:prstGeom>
          <a:noFill/>
          <a:ln w="9525">
            <a:noFill/>
            <a:miter lim="800000"/>
            <a:headEnd/>
            <a:tailEnd/>
          </a:ln>
        </p:spPr>
        <p:txBody>
          <a:bodyPr wrap="none">
            <a:prstTxWarp prst="textNoShape">
              <a:avLst/>
            </a:prstTxWarp>
            <a:spAutoFit/>
          </a:bodyPr>
          <a:lstStyle/>
          <a:p>
            <a:r>
              <a:rPr lang="en-US" sz="1200" dirty="0" err="1" smtClean="0"/>
              <a:t>Kolokotrones</a:t>
            </a:r>
            <a:r>
              <a:rPr lang="en-US" sz="1200" dirty="0" smtClean="0"/>
              <a:t>, Savage, et al.</a:t>
            </a:r>
            <a:r>
              <a:rPr lang="en-US" sz="1200" dirty="0"/>
              <a:t>, </a:t>
            </a:r>
            <a:r>
              <a:rPr lang="en-US" sz="1200" i="1" dirty="0" smtClean="0"/>
              <a:t>Nature</a:t>
            </a:r>
            <a:r>
              <a:rPr lang="en-US" sz="1200" dirty="0" smtClean="0"/>
              <a:t>, 2012</a:t>
            </a:r>
            <a:endParaRPr lang="en-US" sz="1200" dirty="0"/>
          </a:p>
        </p:txBody>
      </p:sp>
    </p:spTree>
    <p:extLst>
      <p:ext uri="{BB962C8B-B14F-4D97-AF65-F5344CB8AC3E}">
        <p14:creationId xmlns:p14="http://schemas.microsoft.com/office/powerpoint/2010/main" val="1928746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336612" y="2590800"/>
            <a:ext cx="8121588" cy="1143000"/>
          </a:xfrm>
        </p:spPr>
        <p:txBody>
          <a:bodyPr>
            <a:normAutofit fontScale="90000"/>
          </a:bodyPr>
          <a:lstStyle/>
          <a:p>
            <a:r>
              <a:rPr lang="en-US" dirty="0" smtClean="0">
                <a:solidFill>
                  <a:srgbClr val="000000"/>
                </a:solidFill>
              </a:rPr>
              <a:t>What is wrong with the vascular models?</a:t>
            </a:r>
            <a:br>
              <a:rPr lang="en-US" dirty="0" smtClean="0">
                <a:solidFill>
                  <a:srgbClr val="000000"/>
                </a:solidFill>
              </a:rPr>
            </a:br>
            <a:r>
              <a:rPr lang="en-US" dirty="0" smtClean="0">
                <a:solidFill>
                  <a:srgbClr val="000000"/>
                </a:solidFill>
              </a:rPr>
              <a:t/>
            </a:r>
            <a:br>
              <a:rPr lang="en-US" dirty="0" smtClean="0">
                <a:solidFill>
                  <a:srgbClr val="000000"/>
                </a:solidFill>
              </a:rPr>
            </a:br>
            <a:r>
              <a:rPr lang="en-US" dirty="0" smtClean="0">
                <a:solidFill>
                  <a:srgbClr val="000000"/>
                </a:solidFill>
              </a:rPr>
              <a:t>Data and tests for self similarity in vascular networks</a:t>
            </a:r>
            <a:endParaRPr lang="en-US" dirty="0">
              <a:solidFill>
                <a:srgbClr val="000000"/>
              </a:solidFill>
            </a:endParaRPr>
          </a:p>
        </p:txBody>
      </p:sp>
    </p:spTree>
    <p:extLst>
      <p:ext uri="{BB962C8B-B14F-4D97-AF65-F5344CB8AC3E}">
        <p14:creationId xmlns:p14="http://schemas.microsoft.com/office/powerpoint/2010/main" val="2747747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t>
            </a:r>
            <a:r>
              <a:rPr lang="en-US" dirty="0" smtClean="0"/>
              <a:t>ranching junction measurements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748" y="25222072"/>
            <a:ext cx="5539668" cy="3566160"/>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148" y="25374472"/>
            <a:ext cx="5539668" cy="356616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928" y="1904099"/>
            <a:ext cx="7055809" cy="4542175"/>
          </a:xfrm>
          <a:prstGeom prst="rect">
            <a:avLst/>
          </a:prstGeom>
        </p:spPr>
      </p:pic>
    </p:spTree>
    <p:extLst>
      <p:ext uri="{BB962C8B-B14F-4D97-AF65-F5344CB8AC3E}">
        <p14:creationId xmlns:p14="http://schemas.microsoft.com/office/powerpoint/2010/main" val="31692681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88" y="-130138"/>
            <a:ext cx="8686800" cy="1143000"/>
          </a:xfrm>
        </p:spPr>
        <p:txBody>
          <a:bodyPr>
            <a:normAutofit fontScale="90000"/>
          </a:bodyPr>
          <a:lstStyle/>
          <a:p>
            <a:r>
              <a:rPr lang="en-US" sz="3600" dirty="0" smtClean="0">
                <a:ea typeface="Arial" pitchFamily="-111" charset="0"/>
                <a:cs typeface="Arial" pitchFamily="-111" charset="0"/>
              </a:rPr>
              <a:t>4 measures of scaling exponents—</a:t>
            </a:r>
            <a:br>
              <a:rPr lang="en-US" sz="3600" dirty="0" smtClean="0">
                <a:ea typeface="Arial" pitchFamily="-111" charset="0"/>
                <a:cs typeface="Arial" pitchFamily="-111" charset="0"/>
              </a:rPr>
            </a:br>
            <a:r>
              <a:rPr lang="en-US" sz="3600" dirty="0" smtClean="0">
                <a:ea typeface="Arial" pitchFamily="-111" charset="0"/>
                <a:cs typeface="Arial" pitchFamily="-111" charset="0"/>
              </a:rPr>
              <a:t>interchangeable?</a:t>
            </a:r>
          </a:p>
        </p:txBody>
      </p:sp>
      <p:grpSp>
        <p:nvGrpSpPr>
          <p:cNvPr id="3" name="Group 4"/>
          <p:cNvGrpSpPr>
            <a:grpSpLocks/>
          </p:cNvGrpSpPr>
          <p:nvPr/>
        </p:nvGrpSpPr>
        <p:grpSpPr bwMode="auto">
          <a:xfrm>
            <a:off x="1799113" y="2811505"/>
            <a:ext cx="5726113" cy="893762"/>
            <a:chOff x="1681163" y="5486400"/>
            <a:chExt cx="5726113" cy="893763"/>
          </a:xfrm>
        </p:grpSpPr>
        <p:graphicFrame>
          <p:nvGraphicFramePr>
            <p:cNvPr id="45059" name="Object 3"/>
            <p:cNvGraphicFramePr>
              <a:graphicFrameLocks noChangeAspect="1"/>
            </p:cNvGraphicFramePr>
            <p:nvPr/>
          </p:nvGraphicFramePr>
          <p:xfrm>
            <a:off x="1681163" y="5486400"/>
            <a:ext cx="1914525" cy="887413"/>
          </p:xfrm>
          <a:graphic>
            <a:graphicData uri="http://schemas.openxmlformats.org/presentationml/2006/ole">
              <mc:AlternateContent xmlns:mc="http://schemas.openxmlformats.org/markup-compatibility/2006">
                <mc:Choice xmlns:v="urn:schemas-microsoft-com:vml" Requires="v">
                  <p:oleObj spid="_x0000_s7442" name="Equation" r:id="rId4" imgW="850900" imgH="393700" progId="Equation.3">
                    <p:embed/>
                  </p:oleObj>
                </mc:Choice>
                <mc:Fallback>
                  <p:oleObj name="Equation" r:id="rId4" imgW="8509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1163" y="5486400"/>
                          <a:ext cx="1914525" cy="887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5064" name="Text Box 5"/>
            <p:cNvSpPr txBox="1">
              <a:spLocks noChangeArrowheads="1"/>
            </p:cNvSpPr>
            <p:nvPr/>
          </p:nvSpPr>
          <p:spPr bwMode="auto">
            <a:xfrm>
              <a:off x="4185981" y="5714653"/>
              <a:ext cx="569800" cy="369332"/>
            </a:xfrm>
            <a:prstGeom prst="rect">
              <a:avLst/>
            </a:prstGeom>
            <a:noFill/>
            <a:ln w="9525">
              <a:noFill/>
              <a:miter lim="800000"/>
              <a:headEnd/>
              <a:tailEnd/>
            </a:ln>
          </p:spPr>
          <p:txBody>
            <a:bodyPr wrap="none">
              <a:prstTxWarp prst="textNoShape">
                <a:avLst/>
              </a:prstTxWarp>
              <a:spAutoFit/>
            </a:bodyPr>
            <a:lstStyle/>
            <a:p>
              <a:r>
                <a:rPr lang="en-US" dirty="0">
                  <a:ea typeface="Arial" pitchFamily="-111" charset="0"/>
                  <a:cs typeface="Arial" pitchFamily="-111" charset="0"/>
                </a:rPr>
                <a:t>and</a:t>
              </a:r>
            </a:p>
          </p:txBody>
        </p:sp>
        <p:graphicFrame>
          <p:nvGraphicFramePr>
            <p:cNvPr id="45060" name="Object 4"/>
            <p:cNvGraphicFramePr>
              <a:graphicFrameLocks noChangeAspect="1"/>
            </p:cNvGraphicFramePr>
            <p:nvPr/>
          </p:nvGraphicFramePr>
          <p:xfrm>
            <a:off x="5564188" y="5486400"/>
            <a:ext cx="1843088" cy="893763"/>
          </p:xfrm>
          <a:graphic>
            <a:graphicData uri="http://schemas.openxmlformats.org/presentationml/2006/ole">
              <mc:AlternateContent xmlns:mc="http://schemas.openxmlformats.org/markup-compatibility/2006">
                <mc:Choice xmlns:v="urn:schemas-microsoft-com:vml" Requires="v">
                  <p:oleObj spid="_x0000_s7443" name="Equation" r:id="rId6" imgW="812800" imgH="393700" progId="Equation.3">
                    <p:embed/>
                  </p:oleObj>
                </mc:Choice>
                <mc:Fallback>
                  <p:oleObj name="Equation" r:id="rId6" imgW="8128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188" y="5486400"/>
                          <a:ext cx="1843088" cy="89376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
        <p:nvSpPr>
          <p:cNvPr id="45063" name="Text Box 3"/>
          <p:cNvSpPr txBox="1">
            <a:spLocks noChangeArrowheads="1"/>
          </p:cNvSpPr>
          <p:nvPr/>
        </p:nvSpPr>
        <p:spPr bwMode="auto">
          <a:xfrm>
            <a:off x="304800" y="5369023"/>
            <a:ext cx="8537914" cy="461665"/>
          </a:xfrm>
          <a:prstGeom prst="rect">
            <a:avLst/>
          </a:prstGeom>
          <a:noFill/>
          <a:ln w="9525">
            <a:noFill/>
            <a:miter lim="800000"/>
            <a:headEnd/>
            <a:tailEnd/>
          </a:ln>
        </p:spPr>
        <p:txBody>
          <a:bodyPr wrap="none">
            <a:prstTxWarp prst="textNoShape">
              <a:avLst/>
            </a:prstTxWarp>
            <a:spAutoFit/>
          </a:bodyPr>
          <a:lstStyle/>
          <a:p>
            <a:r>
              <a:rPr lang="en-US" sz="2400" dirty="0" smtClean="0"/>
              <a:t>Distribution Based—GLOBAL—uses all data across branching levels</a:t>
            </a:r>
            <a:endParaRPr lang="en-US" sz="2400" dirty="0"/>
          </a:p>
        </p:txBody>
      </p:sp>
      <p:graphicFrame>
        <p:nvGraphicFramePr>
          <p:cNvPr id="12" name="Object 11"/>
          <p:cNvGraphicFramePr>
            <a:graphicFrameLocks noChangeAspect="1"/>
          </p:cNvGraphicFramePr>
          <p:nvPr>
            <p:extLst>
              <p:ext uri="{D42A27DB-BD31-4B8C-83A1-F6EECF244321}">
                <p14:modId xmlns:p14="http://schemas.microsoft.com/office/powerpoint/2010/main" val="3561544938"/>
              </p:ext>
            </p:extLst>
          </p:nvPr>
        </p:nvGraphicFramePr>
        <p:xfrm>
          <a:off x="1356542" y="5964153"/>
          <a:ext cx="1922462" cy="630238"/>
        </p:xfrm>
        <a:graphic>
          <a:graphicData uri="http://schemas.openxmlformats.org/presentationml/2006/ole">
            <mc:AlternateContent xmlns:mc="http://schemas.openxmlformats.org/markup-compatibility/2006">
              <mc:Choice xmlns:v="urn:schemas-microsoft-com:vml" Requires="v">
                <p:oleObj spid="_x0000_s7444" name="Equation" r:id="rId8" imgW="736600" imgH="241300" progId="Equation.3">
                  <p:embed/>
                </p:oleObj>
              </mc:Choice>
              <mc:Fallback>
                <p:oleObj name="Equation" r:id="rId8" imgW="7366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542" y="5964153"/>
                        <a:ext cx="1922462"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778011815"/>
              </p:ext>
            </p:extLst>
          </p:nvPr>
        </p:nvGraphicFramePr>
        <p:xfrm>
          <a:off x="6040877" y="5991141"/>
          <a:ext cx="1855788" cy="630237"/>
        </p:xfrm>
        <a:graphic>
          <a:graphicData uri="http://schemas.openxmlformats.org/presentationml/2006/ole">
            <mc:AlternateContent xmlns:mc="http://schemas.openxmlformats.org/markup-compatibility/2006">
              <mc:Choice xmlns:v="urn:schemas-microsoft-com:vml" Requires="v">
                <p:oleObj spid="_x0000_s7445" name="Equation" r:id="rId10" imgW="698500" imgH="241300" progId="Equation.3">
                  <p:embed/>
                </p:oleObj>
              </mc:Choice>
              <mc:Fallback>
                <p:oleObj name="Equation" r:id="rId10" imgW="6985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40877" y="5991141"/>
                        <a:ext cx="1855788" cy="630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5"/>
          <p:cNvSpPr txBox="1">
            <a:spLocks noChangeArrowheads="1"/>
          </p:cNvSpPr>
          <p:nvPr/>
        </p:nvSpPr>
        <p:spPr bwMode="auto">
          <a:xfrm>
            <a:off x="4380436" y="6099056"/>
            <a:ext cx="569800" cy="369332"/>
          </a:xfrm>
          <a:prstGeom prst="rect">
            <a:avLst/>
          </a:prstGeom>
          <a:noFill/>
          <a:ln w="9525">
            <a:noFill/>
            <a:miter lim="800000"/>
            <a:headEnd/>
            <a:tailEnd/>
          </a:ln>
        </p:spPr>
        <p:txBody>
          <a:bodyPr wrap="none">
            <a:prstTxWarp prst="textNoShape">
              <a:avLst/>
            </a:prstTxWarp>
            <a:spAutoFit/>
          </a:bodyPr>
          <a:lstStyle/>
          <a:p>
            <a:r>
              <a:rPr lang="en-US" dirty="0">
                <a:ea typeface="Arial" pitchFamily="-111" charset="0"/>
                <a:cs typeface="Arial" pitchFamily="-111" charset="0"/>
              </a:rPr>
              <a:t>and</a:t>
            </a:r>
          </a:p>
        </p:txBody>
      </p:sp>
      <p:sp>
        <p:nvSpPr>
          <p:cNvPr id="11" name="Text Box 3"/>
          <p:cNvSpPr txBox="1">
            <a:spLocks noChangeArrowheads="1"/>
          </p:cNvSpPr>
          <p:nvPr/>
        </p:nvSpPr>
        <p:spPr bwMode="auto">
          <a:xfrm>
            <a:off x="228600" y="2349840"/>
            <a:ext cx="6144982" cy="830997"/>
          </a:xfrm>
          <a:prstGeom prst="rect">
            <a:avLst/>
          </a:prstGeom>
          <a:noFill/>
          <a:ln w="9525">
            <a:noFill/>
            <a:miter lim="800000"/>
            <a:headEnd/>
            <a:tailEnd/>
          </a:ln>
        </p:spPr>
        <p:txBody>
          <a:bodyPr wrap="none">
            <a:prstTxWarp prst="textNoShape">
              <a:avLst/>
            </a:prstTxWarp>
            <a:spAutoFit/>
          </a:bodyPr>
          <a:lstStyle/>
          <a:p>
            <a:r>
              <a:rPr lang="en-US" sz="2400" dirty="0" smtClean="0"/>
              <a:t>Ratio Based—LOCAL</a:t>
            </a:r>
            <a:r>
              <a:rPr lang="en-US" sz="2400" dirty="0"/>
              <a:t>—single branching junction</a:t>
            </a:r>
          </a:p>
          <a:p>
            <a:endParaRPr lang="en-US" sz="2400" dirty="0"/>
          </a:p>
        </p:txBody>
      </p:sp>
      <p:sp>
        <p:nvSpPr>
          <p:cNvPr id="13" name="Text Box 3"/>
          <p:cNvSpPr txBox="1">
            <a:spLocks noChangeArrowheads="1"/>
          </p:cNvSpPr>
          <p:nvPr/>
        </p:nvSpPr>
        <p:spPr bwMode="auto">
          <a:xfrm>
            <a:off x="273893" y="1020018"/>
            <a:ext cx="7147509" cy="461665"/>
          </a:xfrm>
          <a:prstGeom prst="rect">
            <a:avLst/>
          </a:prstGeom>
          <a:noFill/>
          <a:ln w="9525">
            <a:noFill/>
            <a:miter lim="800000"/>
            <a:headEnd/>
            <a:tailEnd/>
          </a:ln>
        </p:spPr>
        <p:txBody>
          <a:bodyPr wrap="none">
            <a:prstTxWarp prst="textNoShape">
              <a:avLst/>
            </a:prstTxWarp>
            <a:spAutoFit/>
          </a:bodyPr>
          <a:lstStyle/>
          <a:p>
            <a:r>
              <a:rPr lang="en-US" sz="2400" dirty="0" smtClean="0"/>
              <a:t>Conservation Based—LOCAL—single branching junction</a:t>
            </a:r>
            <a:endParaRPr lang="en-US" sz="2400" dirty="0"/>
          </a:p>
        </p:txBody>
      </p:sp>
      <p:grpSp>
        <p:nvGrpSpPr>
          <p:cNvPr id="16" name="Group 4"/>
          <p:cNvGrpSpPr>
            <a:grpSpLocks/>
          </p:cNvGrpSpPr>
          <p:nvPr/>
        </p:nvGrpSpPr>
        <p:grpSpPr bwMode="auto">
          <a:xfrm>
            <a:off x="1651610" y="1584321"/>
            <a:ext cx="3231106" cy="630238"/>
            <a:chOff x="1524675" y="5614646"/>
            <a:chExt cx="3231106" cy="630239"/>
          </a:xfrm>
        </p:grpSpPr>
        <p:graphicFrame>
          <p:nvGraphicFramePr>
            <p:cNvPr id="17" name="Object 3"/>
            <p:cNvGraphicFramePr>
              <a:graphicFrameLocks noChangeAspect="1"/>
            </p:cNvGraphicFramePr>
            <p:nvPr>
              <p:extLst>
                <p:ext uri="{D42A27DB-BD31-4B8C-83A1-F6EECF244321}">
                  <p14:modId xmlns:p14="http://schemas.microsoft.com/office/powerpoint/2010/main" val="2810711205"/>
                </p:ext>
              </p:extLst>
            </p:nvPr>
          </p:nvGraphicFramePr>
          <p:xfrm>
            <a:off x="1524675" y="5614646"/>
            <a:ext cx="2228850" cy="630239"/>
          </p:xfrm>
          <a:graphic>
            <a:graphicData uri="http://schemas.openxmlformats.org/presentationml/2006/ole">
              <mc:AlternateContent xmlns:mc="http://schemas.openxmlformats.org/markup-compatibility/2006">
                <mc:Choice xmlns:v="urn:schemas-microsoft-com:vml" Requires="v">
                  <p:oleObj spid="_x0000_s7446" name="Equation" r:id="rId12" imgW="990600" imgH="279400" progId="Equation.DSMT4">
                    <p:embed/>
                  </p:oleObj>
                </mc:Choice>
                <mc:Fallback>
                  <p:oleObj name="Equation" r:id="rId12" imgW="990600" imgH="279400" progId="Equation.DSMT4">
                    <p:embed/>
                    <p:pic>
                      <p:nvPicPr>
                        <p:cNvPr id="0" name=""/>
                        <p:cNvPicPr>
                          <a:picLocks noChangeAspect="1" noChangeArrowheads="1"/>
                        </p:cNvPicPr>
                        <p:nvPr/>
                      </p:nvPicPr>
                      <p:blipFill>
                        <a:blip r:embed="rId13"/>
                        <a:srcRect/>
                        <a:stretch>
                          <a:fillRect/>
                        </a:stretch>
                      </p:blipFill>
                      <p:spPr bwMode="auto">
                        <a:xfrm>
                          <a:off x="1524675" y="5614646"/>
                          <a:ext cx="2228850" cy="6302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8" name="Text Box 5"/>
            <p:cNvSpPr txBox="1">
              <a:spLocks noChangeArrowheads="1"/>
            </p:cNvSpPr>
            <p:nvPr/>
          </p:nvSpPr>
          <p:spPr bwMode="auto">
            <a:xfrm>
              <a:off x="4185981" y="5714653"/>
              <a:ext cx="569800" cy="369332"/>
            </a:xfrm>
            <a:prstGeom prst="rect">
              <a:avLst/>
            </a:prstGeom>
            <a:noFill/>
            <a:ln w="9525">
              <a:noFill/>
              <a:miter lim="800000"/>
              <a:headEnd/>
              <a:tailEnd/>
            </a:ln>
          </p:spPr>
          <p:txBody>
            <a:bodyPr wrap="none">
              <a:prstTxWarp prst="textNoShape">
                <a:avLst/>
              </a:prstTxWarp>
              <a:spAutoFit/>
            </a:bodyPr>
            <a:lstStyle/>
            <a:p>
              <a:r>
                <a:rPr lang="en-US" dirty="0">
                  <a:ea typeface="Arial" pitchFamily="-111" charset="0"/>
                  <a:cs typeface="Arial" pitchFamily="-111" charset="0"/>
                </a:rPr>
                <a:t>and</a:t>
              </a:r>
            </a:p>
          </p:txBody>
        </p:sp>
      </p:grpSp>
      <p:graphicFrame>
        <p:nvGraphicFramePr>
          <p:cNvPr id="21" name="Object 3"/>
          <p:cNvGraphicFramePr>
            <a:graphicFrameLocks noChangeAspect="1"/>
          </p:cNvGraphicFramePr>
          <p:nvPr>
            <p:extLst>
              <p:ext uri="{D42A27DB-BD31-4B8C-83A1-F6EECF244321}">
                <p14:modId xmlns:p14="http://schemas.microsoft.com/office/powerpoint/2010/main" val="2145438742"/>
              </p:ext>
            </p:extLst>
          </p:nvPr>
        </p:nvGraphicFramePr>
        <p:xfrm>
          <a:off x="5482248" y="1582738"/>
          <a:ext cx="2114550" cy="630237"/>
        </p:xfrm>
        <a:graphic>
          <a:graphicData uri="http://schemas.openxmlformats.org/presentationml/2006/ole">
            <mc:AlternateContent xmlns:mc="http://schemas.openxmlformats.org/markup-compatibility/2006">
              <mc:Choice xmlns:v="urn:schemas-microsoft-com:vml" Requires="v">
                <p:oleObj spid="_x0000_s7447" name="Equation" r:id="rId14" imgW="939800" imgH="279400" progId="Equation.DSMT4">
                  <p:embed/>
                </p:oleObj>
              </mc:Choice>
              <mc:Fallback>
                <p:oleObj name="Equation" r:id="rId14" imgW="939800" imgH="279400" progId="Equation.DSMT4">
                  <p:embed/>
                  <p:pic>
                    <p:nvPicPr>
                      <p:cNvPr id="0" name=""/>
                      <p:cNvPicPr>
                        <a:picLocks noChangeAspect="1" noChangeArrowheads="1"/>
                      </p:cNvPicPr>
                      <p:nvPr/>
                    </p:nvPicPr>
                    <p:blipFill>
                      <a:blip r:embed="rId15"/>
                      <a:srcRect/>
                      <a:stretch>
                        <a:fillRect/>
                      </a:stretch>
                    </p:blipFill>
                    <p:spPr bwMode="auto">
                      <a:xfrm>
                        <a:off x="5482248" y="1582738"/>
                        <a:ext cx="2114550" cy="6302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2" name="Text Box 3"/>
          <p:cNvSpPr txBox="1">
            <a:spLocks noChangeArrowheads="1"/>
          </p:cNvSpPr>
          <p:nvPr/>
        </p:nvSpPr>
        <p:spPr bwMode="auto">
          <a:xfrm>
            <a:off x="335097" y="3790711"/>
            <a:ext cx="8349010" cy="461665"/>
          </a:xfrm>
          <a:prstGeom prst="rect">
            <a:avLst/>
          </a:prstGeom>
          <a:noFill/>
          <a:ln w="9525">
            <a:noFill/>
            <a:miter lim="800000"/>
            <a:headEnd/>
            <a:tailEnd/>
          </a:ln>
        </p:spPr>
        <p:txBody>
          <a:bodyPr wrap="none">
            <a:prstTxWarp prst="textNoShape">
              <a:avLst/>
            </a:prstTxWarp>
            <a:spAutoFit/>
          </a:bodyPr>
          <a:lstStyle/>
          <a:p>
            <a:r>
              <a:rPr lang="en-US" sz="2400" dirty="0" smtClean="0"/>
              <a:t>Regression Based—GLOBAL—uses all data across branching levels</a:t>
            </a:r>
            <a:endParaRPr lang="en-US" sz="2400" dirty="0"/>
          </a:p>
        </p:txBody>
      </p:sp>
      <p:grpSp>
        <p:nvGrpSpPr>
          <p:cNvPr id="23" name="Group 4"/>
          <p:cNvGrpSpPr>
            <a:grpSpLocks/>
          </p:cNvGrpSpPr>
          <p:nvPr/>
        </p:nvGrpSpPr>
        <p:grpSpPr bwMode="auto">
          <a:xfrm>
            <a:off x="2141538" y="4527546"/>
            <a:ext cx="2746884" cy="630238"/>
            <a:chOff x="2024198" y="5615183"/>
            <a:chExt cx="2746884" cy="630239"/>
          </a:xfrm>
        </p:grpSpPr>
        <p:graphicFrame>
          <p:nvGraphicFramePr>
            <p:cNvPr id="24" name="Object 3"/>
            <p:cNvGraphicFramePr>
              <a:graphicFrameLocks noChangeAspect="1"/>
            </p:cNvGraphicFramePr>
            <p:nvPr>
              <p:extLst>
                <p:ext uri="{D42A27DB-BD31-4B8C-83A1-F6EECF244321}">
                  <p14:modId xmlns:p14="http://schemas.microsoft.com/office/powerpoint/2010/main" val="3371119864"/>
                </p:ext>
              </p:extLst>
            </p:nvPr>
          </p:nvGraphicFramePr>
          <p:xfrm>
            <a:off x="2024198" y="5615183"/>
            <a:ext cx="1228725" cy="630239"/>
          </p:xfrm>
          <a:graphic>
            <a:graphicData uri="http://schemas.openxmlformats.org/presentationml/2006/ole">
              <mc:AlternateContent xmlns:mc="http://schemas.openxmlformats.org/markup-compatibility/2006">
                <mc:Choice xmlns:v="urn:schemas-microsoft-com:vml" Requires="v">
                  <p:oleObj spid="_x0000_s7448" name="Equation" r:id="rId16" imgW="546100" imgH="279400" progId="Equation.DSMT4">
                    <p:embed/>
                  </p:oleObj>
                </mc:Choice>
                <mc:Fallback>
                  <p:oleObj name="Equation" r:id="rId16" imgW="546100" imgH="279400" progId="Equation.DSMT4">
                    <p:embed/>
                    <p:pic>
                      <p:nvPicPr>
                        <p:cNvPr id="0" name=""/>
                        <p:cNvPicPr>
                          <a:picLocks noChangeAspect="1" noChangeArrowheads="1"/>
                        </p:cNvPicPr>
                        <p:nvPr/>
                      </p:nvPicPr>
                      <p:blipFill>
                        <a:blip r:embed="rId17"/>
                        <a:srcRect/>
                        <a:stretch>
                          <a:fillRect/>
                        </a:stretch>
                      </p:blipFill>
                      <p:spPr bwMode="auto">
                        <a:xfrm>
                          <a:off x="2024198" y="5615183"/>
                          <a:ext cx="1228725" cy="6302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5" name="Text Box 5"/>
            <p:cNvSpPr txBox="1">
              <a:spLocks noChangeArrowheads="1"/>
            </p:cNvSpPr>
            <p:nvPr/>
          </p:nvSpPr>
          <p:spPr bwMode="auto">
            <a:xfrm>
              <a:off x="4201282" y="5714653"/>
              <a:ext cx="569800" cy="369332"/>
            </a:xfrm>
            <a:prstGeom prst="rect">
              <a:avLst/>
            </a:prstGeom>
            <a:noFill/>
            <a:ln w="9525">
              <a:noFill/>
              <a:miter lim="800000"/>
              <a:headEnd/>
              <a:tailEnd/>
            </a:ln>
          </p:spPr>
          <p:txBody>
            <a:bodyPr wrap="none">
              <a:prstTxWarp prst="textNoShape">
                <a:avLst/>
              </a:prstTxWarp>
              <a:spAutoFit/>
            </a:bodyPr>
            <a:lstStyle/>
            <a:p>
              <a:r>
                <a:rPr lang="en-US" dirty="0">
                  <a:ea typeface="Arial" pitchFamily="-111" charset="0"/>
                  <a:cs typeface="Arial" pitchFamily="-111" charset="0"/>
                </a:rPr>
                <a:t>and</a:t>
              </a:r>
            </a:p>
          </p:txBody>
        </p:sp>
      </p:grpSp>
      <p:graphicFrame>
        <p:nvGraphicFramePr>
          <p:cNvPr id="27" name="Object 3"/>
          <p:cNvGraphicFramePr>
            <a:graphicFrameLocks noChangeAspect="1"/>
          </p:cNvGraphicFramePr>
          <p:nvPr>
            <p:extLst>
              <p:ext uri="{D42A27DB-BD31-4B8C-83A1-F6EECF244321}">
                <p14:modId xmlns:p14="http://schemas.microsoft.com/office/powerpoint/2010/main" val="3277007835"/>
              </p:ext>
            </p:extLst>
          </p:nvPr>
        </p:nvGraphicFramePr>
        <p:xfrm>
          <a:off x="5972857" y="4550521"/>
          <a:ext cx="1228725" cy="630238"/>
        </p:xfrm>
        <a:graphic>
          <a:graphicData uri="http://schemas.openxmlformats.org/presentationml/2006/ole">
            <mc:AlternateContent xmlns:mc="http://schemas.openxmlformats.org/markup-compatibility/2006">
              <mc:Choice xmlns:v="urn:schemas-microsoft-com:vml" Requires="v">
                <p:oleObj spid="_x0000_s7449" name="Equation" r:id="rId18" imgW="546100" imgH="279400" progId="Equation.DSMT4">
                  <p:embed/>
                </p:oleObj>
              </mc:Choice>
              <mc:Fallback>
                <p:oleObj name="Equation" r:id="rId18" imgW="546100" imgH="279400" progId="Equation.DSMT4">
                  <p:embed/>
                  <p:pic>
                    <p:nvPicPr>
                      <p:cNvPr id="0" name=""/>
                      <p:cNvPicPr>
                        <a:picLocks noChangeAspect="1" noChangeArrowheads="1"/>
                      </p:cNvPicPr>
                      <p:nvPr/>
                    </p:nvPicPr>
                    <p:blipFill>
                      <a:blip r:embed="rId19"/>
                      <a:srcRect/>
                      <a:stretch>
                        <a:fillRect/>
                      </a:stretch>
                    </p:blipFill>
                    <p:spPr bwMode="auto">
                      <a:xfrm>
                        <a:off x="5972857" y="4550521"/>
                        <a:ext cx="1228725" cy="630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8" name="Text Box 24"/>
          <p:cNvSpPr txBox="1">
            <a:spLocks noChangeArrowheads="1"/>
          </p:cNvSpPr>
          <p:nvPr/>
        </p:nvSpPr>
        <p:spPr bwMode="auto">
          <a:xfrm>
            <a:off x="6009458" y="6581001"/>
            <a:ext cx="3134542" cy="276999"/>
          </a:xfrm>
          <a:prstGeom prst="rect">
            <a:avLst/>
          </a:prstGeom>
          <a:noFill/>
          <a:ln w="9525">
            <a:noFill/>
            <a:miter lim="800000"/>
            <a:headEnd/>
            <a:tailEnd/>
          </a:ln>
        </p:spPr>
        <p:txBody>
          <a:bodyPr wrap="none">
            <a:prstTxWarp prst="textNoShape">
              <a:avLst/>
            </a:prstTxWarp>
            <a:spAutoFit/>
          </a:bodyPr>
          <a:lstStyle/>
          <a:p>
            <a:r>
              <a:rPr lang="en-US" sz="1200" dirty="0" smtClean="0"/>
              <a:t>Newberry, Ennis, Savage, </a:t>
            </a:r>
            <a:r>
              <a:rPr lang="en-US" sz="1200" i="1" dirty="0" err="1" smtClean="0"/>
              <a:t>PLoS</a:t>
            </a:r>
            <a:r>
              <a:rPr lang="en-US" sz="1200" i="1" dirty="0" smtClean="0"/>
              <a:t> Comp </a:t>
            </a:r>
            <a:r>
              <a:rPr lang="en-US" sz="1200" i="1" dirty="0" err="1" smtClean="0"/>
              <a:t>Biol</a:t>
            </a:r>
            <a:r>
              <a:rPr lang="en-US" sz="1200" dirty="0" smtClean="0"/>
              <a:t>, 2015</a:t>
            </a:r>
            <a:endParaRPr lang="en-US" sz="1200" dirty="0"/>
          </a:p>
        </p:txBody>
      </p:sp>
    </p:spTree>
    <p:extLst>
      <p:ext uri="{BB962C8B-B14F-4D97-AF65-F5344CB8AC3E}">
        <p14:creationId xmlns:p14="http://schemas.microsoft.com/office/powerpoint/2010/main" val="768614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Why do we need more or better data?</a:t>
            </a:r>
            <a:endParaRPr lang="en-US" dirty="0"/>
          </a:p>
        </p:txBody>
      </p:sp>
      <p:sp>
        <p:nvSpPr>
          <p:cNvPr id="3" name="Content Placeholder 2"/>
          <p:cNvSpPr>
            <a:spLocks noGrp="1"/>
          </p:cNvSpPr>
          <p:nvPr>
            <p:ph idx="1"/>
          </p:nvPr>
        </p:nvSpPr>
        <p:spPr>
          <a:xfrm>
            <a:off x="0" y="1167358"/>
            <a:ext cx="9144000" cy="5690641"/>
          </a:xfrm>
        </p:spPr>
        <p:txBody>
          <a:bodyPr>
            <a:normAutofit fontScale="92500" lnSpcReduction="20000"/>
          </a:bodyPr>
          <a:lstStyle/>
          <a:p>
            <a:pPr marL="514350" indent="-514350">
              <a:buAutoNum type="arabicPeriod"/>
            </a:pPr>
            <a:r>
              <a:rPr lang="en-US" dirty="0" smtClean="0"/>
              <a:t>Each species has one or at most a few individuals so hard to characterize variation across species, individuals, or even levels of network</a:t>
            </a:r>
          </a:p>
          <a:p>
            <a:pPr marL="514350" indent="-514350">
              <a:buAutoNum type="arabicPeriod"/>
            </a:pPr>
            <a:r>
              <a:rPr lang="en-US" dirty="0" smtClean="0"/>
              <a:t>Variation exists because different geometries are known to exist and we just presented simplified picture</a:t>
            </a:r>
          </a:p>
          <a:p>
            <a:pPr marL="514350" indent="-514350">
              <a:buAutoNum type="arabicPeriod"/>
            </a:pPr>
            <a:r>
              <a:rPr lang="en-US" dirty="0" smtClean="0"/>
              <a:t>Looking more deeply at variation may be important for diagnostics or understanding of pathologies and tumor vasculature</a:t>
            </a:r>
          </a:p>
          <a:p>
            <a:pPr marL="514350" indent="-514350">
              <a:buAutoNum type="arabicPeriod"/>
            </a:pPr>
            <a:r>
              <a:rPr lang="en-US" dirty="0" smtClean="0"/>
              <a:t>Data were destructively measured, possibly making measurements unreliable and making it impossible to track development of vascular systems</a:t>
            </a:r>
          </a:p>
          <a:p>
            <a:pPr marL="514350" indent="-514350">
              <a:buAutoNum type="arabicPeriod"/>
            </a:pPr>
            <a:r>
              <a:rPr lang="en-US" dirty="0" smtClean="0"/>
              <a:t>Difficult to measure full range (4 orders of magnitude) of vessel sizes in this way</a:t>
            </a:r>
          </a:p>
          <a:p>
            <a:pPr marL="514350" indent="-514350">
              <a:buAutoNum type="arabicPeriod"/>
            </a:pPr>
            <a:endParaRPr lang="en-US" dirty="0"/>
          </a:p>
        </p:txBody>
      </p:sp>
    </p:spTree>
    <p:extLst>
      <p:ext uri="{BB962C8B-B14F-4D97-AF65-F5344CB8AC3E}">
        <p14:creationId xmlns:p14="http://schemas.microsoft.com/office/powerpoint/2010/main" val="2255621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76200" y="36513"/>
            <a:ext cx="8659542" cy="1323439"/>
          </a:xfrm>
          <a:prstGeom prst="rect">
            <a:avLst/>
          </a:prstGeom>
          <a:noFill/>
          <a:ln w="9525">
            <a:noFill/>
            <a:miter lim="800000"/>
            <a:headEnd/>
            <a:tailEnd/>
          </a:ln>
        </p:spPr>
        <p:txBody>
          <a:bodyPr wrap="none">
            <a:prstTxWarp prst="textNoShape">
              <a:avLst/>
            </a:prstTxWarp>
            <a:spAutoFit/>
          </a:bodyPr>
          <a:lstStyle/>
          <a:p>
            <a:r>
              <a:rPr lang="en-US" sz="4000" dirty="0"/>
              <a:t>m</a:t>
            </a:r>
            <a:r>
              <a:rPr lang="en-US" sz="4000" dirty="0" smtClean="0"/>
              <a:t>etabolic rate—“fire </a:t>
            </a:r>
            <a:r>
              <a:rPr lang="en-US" sz="4000" dirty="0"/>
              <a:t>of life</a:t>
            </a:r>
            <a:r>
              <a:rPr lang="en-US" sz="4000" dirty="0" smtClean="0"/>
              <a:t>”—power </a:t>
            </a:r>
            <a:r>
              <a:rPr lang="en-US" sz="4000" dirty="0"/>
              <a:t>for </a:t>
            </a:r>
          </a:p>
          <a:p>
            <a:r>
              <a:rPr lang="en-US" sz="4000" dirty="0"/>
              <a:t>maintenance, growth, and reproduction</a:t>
            </a:r>
            <a:endParaRPr lang="en-US" dirty="0">
              <a:latin typeface="Times" pitchFamily="-111" charset="0"/>
            </a:endParaRPr>
          </a:p>
        </p:txBody>
      </p:sp>
      <p:grpSp>
        <p:nvGrpSpPr>
          <p:cNvPr id="2" name="Group 25"/>
          <p:cNvGrpSpPr>
            <a:grpSpLocks/>
          </p:cNvGrpSpPr>
          <p:nvPr/>
        </p:nvGrpSpPr>
        <p:grpSpPr bwMode="auto">
          <a:xfrm>
            <a:off x="4957764" y="3455988"/>
            <a:ext cx="3433763" cy="1649413"/>
            <a:chOff x="2803" y="1937"/>
            <a:chExt cx="2163" cy="1039"/>
          </a:xfrm>
        </p:grpSpPr>
        <p:sp>
          <p:nvSpPr>
            <p:cNvPr id="39954" name="Text Box 10"/>
            <p:cNvSpPr txBox="1">
              <a:spLocks noChangeArrowheads="1"/>
            </p:cNvSpPr>
            <p:nvPr/>
          </p:nvSpPr>
          <p:spPr bwMode="auto">
            <a:xfrm>
              <a:off x="3232" y="1937"/>
              <a:ext cx="1281" cy="407"/>
            </a:xfrm>
            <a:prstGeom prst="rect">
              <a:avLst/>
            </a:prstGeom>
            <a:noFill/>
            <a:ln w="9525">
              <a:noFill/>
              <a:miter lim="800000"/>
              <a:headEnd/>
              <a:tailEnd/>
            </a:ln>
          </p:spPr>
          <p:txBody>
            <a:bodyPr wrap="none">
              <a:prstTxWarp prst="textNoShape">
                <a:avLst/>
              </a:prstTxWarp>
              <a:spAutoFit/>
            </a:bodyPr>
            <a:lstStyle/>
            <a:p>
              <a:r>
                <a:rPr lang="en-US" dirty="0" smtClean="0"/>
                <a:t>“</a:t>
              </a:r>
              <a:r>
                <a:rPr lang="en-US" dirty="0" err="1" smtClean="0"/>
                <a:t>Allometric</a:t>
              </a:r>
              <a:r>
                <a:rPr lang="en-US" dirty="0" smtClean="0"/>
                <a:t> scaling”</a:t>
              </a:r>
            </a:p>
            <a:p>
              <a:r>
                <a:rPr lang="en-US" dirty="0"/>
                <a:t> </a:t>
              </a:r>
              <a:r>
                <a:rPr lang="en-US" dirty="0" smtClean="0"/>
                <a:t>   shape </a:t>
              </a:r>
              <a:r>
                <a:rPr lang="en-US" dirty="0"/>
                <a:t>changes</a:t>
              </a:r>
            </a:p>
          </p:txBody>
        </p:sp>
        <p:pic>
          <p:nvPicPr>
            <p:cNvPr id="39955" name="Picture 15"/>
            <p:cNvPicPr>
              <a:picLocks noChangeAspect="1" noChangeArrowheads="1"/>
            </p:cNvPicPr>
            <p:nvPr/>
          </p:nvPicPr>
          <p:blipFill>
            <a:blip r:embed="rId4"/>
            <a:srcRect/>
            <a:stretch>
              <a:fillRect/>
            </a:stretch>
          </p:blipFill>
          <p:spPr bwMode="auto">
            <a:xfrm>
              <a:off x="2803" y="2451"/>
              <a:ext cx="429" cy="258"/>
            </a:xfrm>
            <a:prstGeom prst="rect">
              <a:avLst/>
            </a:prstGeom>
            <a:noFill/>
            <a:ln w="9525">
              <a:noFill/>
              <a:miter lim="800000"/>
              <a:headEnd/>
              <a:tailEnd/>
            </a:ln>
          </p:spPr>
        </p:pic>
        <p:pic>
          <p:nvPicPr>
            <p:cNvPr id="39956" name="Picture 16"/>
            <p:cNvPicPr>
              <a:picLocks noChangeAspect="1" noChangeArrowheads="1"/>
            </p:cNvPicPr>
            <p:nvPr/>
          </p:nvPicPr>
          <p:blipFill>
            <a:blip r:embed="rId5"/>
            <a:srcRect/>
            <a:stretch>
              <a:fillRect/>
            </a:stretch>
          </p:blipFill>
          <p:spPr bwMode="auto">
            <a:xfrm>
              <a:off x="4088" y="2354"/>
              <a:ext cx="878" cy="622"/>
            </a:xfrm>
            <a:prstGeom prst="rect">
              <a:avLst/>
            </a:prstGeom>
            <a:noFill/>
            <a:ln w="9525">
              <a:noFill/>
              <a:miter lim="800000"/>
              <a:headEnd/>
              <a:tailEnd/>
            </a:ln>
          </p:spPr>
        </p:pic>
        <p:sp>
          <p:nvSpPr>
            <p:cNvPr id="39957" name="Line 17"/>
            <p:cNvSpPr>
              <a:spLocks noChangeShapeType="1"/>
            </p:cNvSpPr>
            <p:nvPr/>
          </p:nvSpPr>
          <p:spPr bwMode="auto">
            <a:xfrm>
              <a:off x="3352" y="2562"/>
              <a:ext cx="714"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grpSp>
      <p:grpSp>
        <p:nvGrpSpPr>
          <p:cNvPr id="3" name="Group 24"/>
          <p:cNvGrpSpPr>
            <a:grpSpLocks/>
          </p:cNvGrpSpPr>
          <p:nvPr/>
        </p:nvGrpSpPr>
        <p:grpSpPr bwMode="auto">
          <a:xfrm>
            <a:off x="255588" y="3194050"/>
            <a:ext cx="3586159" cy="1987550"/>
            <a:chOff x="-48" y="1820"/>
            <a:chExt cx="2259" cy="1252"/>
          </a:xfrm>
        </p:grpSpPr>
        <p:sp>
          <p:nvSpPr>
            <p:cNvPr id="39948" name="AutoShape 12"/>
            <p:cNvSpPr>
              <a:spLocks noChangeArrowheads="1"/>
            </p:cNvSpPr>
            <p:nvPr/>
          </p:nvSpPr>
          <p:spPr bwMode="auto">
            <a:xfrm>
              <a:off x="706" y="2445"/>
              <a:ext cx="128" cy="181"/>
            </a:xfrm>
            <a:prstGeom prst="rtTriangle">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39949" name="AutoShape 13"/>
            <p:cNvSpPr>
              <a:spLocks noChangeArrowheads="1"/>
            </p:cNvSpPr>
            <p:nvPr/>
          </p:nvSpPr>
          <p:spPr bwMode="auto">
            <a:xfrm>
              <a:off x="1410" y="2327"/>
              <a:ext cx="278" cy="395"/>
            </a:xfrm>
            <a:prstGeom prst="rtTriangle">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39950" name="Line 14"/>
            <p:cNvSpPr>
              <a:spLocks noChangeShapeType="1"/>
            </p:cNvSpPr>
            <p:nvPr/>
          </p:nvSpPr>
          <p:spPr bwMode="auto">
            <a:xfrm>
              <a:off x="866" y="2520"/>
              <a:ext cx="502"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9951" name="Text Box 18"/>
            <p:cNvSpPr txBox="1">
              <a:spLocks noChangeArrowheads="1"/>
            </p:cNvSpPr>
            <p:nvPr/>
          </p:nvSpPr>
          <p:spPr bwMode="auto">
            <a:xfrm>
              <a:off x="-48" y="1820"/>
              <a:ext cx="1770" cy="407"/>
            </a:xfrm>
            <a:prstGeom prst="rect">
              <a:avLst/>
            </a:prstGeom>
            <a:noFill/>
            <a:ln w="9525">
              <a:noFill/>
              <a:miter lim="800000"/>
              <a:headEnd/>
              <a:tailEnd/>
            </a:ln>
          </p:spPr>
          <p:txBody>
            <a:bodyPr wrap="none">
              <a:prstTxWarp prst="textNoShape">
                <a:avLst/>
              </a:prstTxWarp>
              <a:spAutoFit/>
            </a:bodyPr>
            <a:lstStyle/>
            <a:p>
              <a:r>
                <a:rPr lang="en-US" dirty="0" smtClean="0"/>
                <a:t>                “isometric scaling”</a:t>
              </a:r>
              <a:endParaRPr lang="en-US" dirty="0"/>
            </a:p>
            <a:p>
              <a:r>
                <a:rPr lang="en-US" dirty="0"/>
                <a:t> </a:t>
              </a:r>
              <a:r>
                <a:rPr lang="en-US" dirty="0" smtClean="0"/>
                <a:t>                shape </a:t>
              </a:r>
              <a:r>
                <a:rPr lang="en-US" dirty="0"/>
                <a:t>stays same</a:t>
              </a:r>
            </a:p>
          </p:txBody>
        </p:sp>
        <p:pic>
          <p:nvPicPr>
            <p:cNvPr id="39952" name="Picture 20" descr="3-inch-red-translucent-ball"/>
            <p:cNvPicPr>
              <a:picLocks noChangeAspect="1" noChangeArrowheads="1"/>
            </p:cNvPicPr>
            <p:nvPr/>
          </p:nvPicPr>
          <p:blipFill>
            <a:blip r:embed="rId6"/>
            <a:srcRect/>
            <a:stretch>
              <a:fillRect/>
            </a:stretch>
          </p:blipFill>
          <p:spPr bwMode="auto">
            <a:xfrm>
              <a:off x="1408" y="2219"/>
              <a:ext cx="803" cy="853"/>
            </a:xfrm>
            <a:prstGeom prst="rect">
              <a:avLst/>
            </a:prstGeom>
            <a:noFill/>
            <a:ln w="9525">
              <a:noFill/>
              <a:miter lim="800000"/>
              <a:headEnd/>
              <a:tailEnd/>
            </a:ln>
          </p:spPr>
        </p:pic>
        <p:pic>
          <p:nvPicPr>
            <p:cNvPr id="39953" name="Picture 21" descr="3-inch-red-translucent-ball"/>
            <p:cNvPicPr>
              <a:picLocks noChangeAspect="1" noChangeArrowheads="1"/>
            </p:cNvPicPr>
            <p:nvPr/>
          </p:nvPicPr>
          <p:blipFill>
            <a:blip r:embed="rId6"/>
            <a:srcRect/>
            <a:stretch>
              <a:fillRect/>
            </a:stretch>
          </p:blipFill>
          <p:spPr bwMode="auto">
            <a:xfrm>
              <a:off x="383" y="2304"/>
              <a:ext cx="497" cy="528"/>
            </a:xfrm>
            <a:prstGeom prst="rect">
              <a:avLst/>
            </a:prstGeom>
            <a:noFill/>
            <a:ln w="9525">
              <a:noFill/>
              <a:miter lim="800000"/>
              <a:headEnd/>
              <a:tailEnd/>
            </a:ln>
          </p:spPr>
        </p:pic>
      </p:grpSp>
      <p:sp>
        <p:nvSpPr>
          <p:cNvPr id="170006" name="Text Box 22"/>
          <p:cNvSpPr txBox="1">
            <a:spLocks noChangeArrowheads="1"/>
          </p:cNvSpPr>
          <p:nvPr/>
        </p:nvSpPr>
        <p:spPr bwMode="auto">
          <a:xfrm>
            <a:off x="473398" y="5766022"/>
            <a:ext cx="4447852" cy="369332"/>
          </a:xfrm>
          <a:prstGeom prst="rect">
            <a:avLst/>
          </a:prstGeom>
          <a:noFill/>
          <a:ln w="9525">
            <a:noFill/>
            <a:miter lim="800000"/>
            <a:headEnd/>
            <a:tailEnd/>
          </a:ln>
        </p:spPr>
        <p:txBody>
          <a:bodyPr wrap="none">
            <a:prstTxWarp prst="textNoShape">
              <a:avLst/>
            </a:prstTxWarp>
            <a:spAutoFit/>
          </a:bodyPr>
          <a:lstStyle/>
          <a:p>
            <a:r>
              <a:rPr lang="en-US" dirty="0"/>
              <a:t> Animals are not isometric, so </a:t>
            </a:r>
            <a:r>
              <a:rPr lang="en-US" dirty="0" smtClean="0"/>
              <a:t>may not be 2/3</a:t>
            </a:r>
            <a:endParaRPr lang="en-US" dirty="0"/>
          </a:p>
        </p:txBody>
      </p:sp>
      <p:grpSp>
        <p:nvGrpSpPr>
          <p:cNvPr id="4" name="Group 30"/>
          <p:cNvGrpSpPr>
            <a:grpSpLocks/>
          </p:cNvGrpSpPr>
          <p:nvPr/>
        </p:nvGrpSpPr>
        <p:grpSpPr bwMode="auto">
          <a:xfrm>
            <a:off x="2266950" y="1466850"/>
            <a:ext cx="6515100" cy="1809750"/>
            <a:chOff x="1428" y="924"/>
            <a:chExt cx="4104" cy="1140"/>
          </a:xfrm>
        </p:grpSpPr>
        <p:sp>
          <p:nvSpPr>
            <p:cNvPr id="39945" name="Line 7"/>
            <p:cNvSpPr>
              <a:spLocks noChangeShapeType="1"/>
            </p:cNvSpPr>
            <p:nvPr/>
          </p:nvSpPr>
          <p:spPr bwMode="auto">
            <a:xfrm flipV="1">
              <a:off x="2144" y="1508"/>
              <a:ext cx="0" cy="192"/>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9946" name="Text Box 8"/>
            <p:cNvSpPr txBox="1">
              <a:spLocks noChangeArrowheads="1"/>
            </p:cNvSpPr>
            <p:nvPr/>
          </p:nvSpPr>
          <p:spPr bwMode="auto">
            <a:xfrm>
              <a:off x="1428" y="1652"/>
              <a:ext cx="1984" cy="288"/>
            </a:xfrm>
            <a:prstGeom prst="rect">
              <a:avLst/>
            </a:prstGeom>
            <a:noFill/>
            <a:ln w="9525">
              <a:noFill/>
              <a:miter lim="800000"/>
              <a:headEnd/>
              <a:tailEnd/>
            </a:ln>
          </p:spPr>
          <p:txBody>
            <a:bodyPr wrap="none">
              <a:prstTxWarp prst="textNoShape">
                <a:avLst/>
              </a:prstTxWarp>
              <a:spAutoFit/>
            </a:bodyPr>
            <a:lstStyle/>
            <a:p>
              <a:r>
                <a:rPr lang="en-US" dirty="0"/>
                <a:t>Stefan-Boltzmann law</a:t>
              </a:r>
            </a:p>
          </p:txBody>
        </p:sp>
        <p:pic>
          <p:nvPicPr>
            <p:cNvPr id="39947" name="Picture 27" descr="020822_lions"/>
            <p:cNvPicPr>
              <a:picLocks noChangeAspect="1" noChangeArrowheads="1"/>
            </p:cNvPicPr>
            <p:nvPr/>
          </p:nvPicPr>
          <p:blipFill>
            <a:blip r:embed="rId7"/>
            <a:srcRect/>
            <a:stretch>
              <a:fillRect/>
            </a:stretch>
          </p:blipFill>
          <p:spPr bwMode="auto">
            <a:xfrm>
              <a:off x="4446" y="924"/>
              <a:ext cx="1086" cy="1140"/>
            </a:xfrm>
            <a:prstGeom prst="rect">
              <a:avLst/>
            </a:prstGeom>
            <a:noFill/>
            <a:ln w="9525">
              <a:noFill/>
              <a:miter lim="800000"/>
              <a:headEnd/>
              <a:tailEnd/>
            </a:ln>
          </p:spPr>
        </p:pic>
      </p:grpSp>
      <p:sp>
        <p:nvSpPr>
          <p:cNvPr id="7" name="TextBox 6"/>
          <p:cNvSpPr txBox="1"/>
          <p:nvPr/>
        </p:nvSpPr>
        <p:spPr>
          <a:xfrm>
            <a:off x="1518384" y="6292334"/>
            <a:ext cx="6270729" cy="369332"/>
          </a:xfrm>
          <a:prstGeom prst="rect">
            <a:avLst/>
          </a:prstGeom>
          <a:noFill/>
        </p:spPr>
        <p:txBody>
          <a:bodyPr wrap="none" rtlCol="0">
            <a:spAutoFit/>
          </a:bodyPr>
          <a:lstStyle/>
          <a:p>
            <a:r>
              <a:rPr lang="en-US" b="1" dirty="0" smtClean="0"/>
              <a:t>If you were the Matrix, would you choose humans as batteries?</a:t>
            </a:r>
            <a:endParaRPr lang="en-US" b="1" dirty="0"/>
          </a:p>
        </p:txBody>
      </p:sp>
      <p:sp>
        <p:nvSpPr>
          <p:cNvPr id="27" name="Text Box 19"/>
          <p:cNvSpPr txBox="1">
            <a:spLocks noChangeArrowheads="1"/>
          </p:cNvSpPr>
          <p:nvPr/>
        </p:nvSpPr>
        <p:spPr bwMode="auto">
          <a:xfrm>
            <a:off x="409898" y="2024618"/>
            <a:ext cx="5775940" cy="369332"/>
          </a:xfrm>
          <a:prstGeom prst="rect">
            <a:avLst/>
          </a:prstGeom>
          <a:noFill/>
          <a:ln w="9525">
            <a:noFill/>
            <a:miter lim="800000"/>
            <a:headEnd/>
            <a:tailEnd/>
          </a:ln>
        </p:spPr>
        <p:txBody>
          <a:bodyPr wrap="none">
            <a:prstTxWarp prst="textNoShape">
              <a:avLst/>
            </a:prstTxWarp>
            <a:spAutoFit/>
          </a:bodyPr>
          <a:lstStyle/>
          <a:p>
            <a:r>
              <a:rPr lang="en-US" dirty="0" smtClean="0"/>
              <a:t>metabolic </a:t>
            </a:r>
            <a:r>
              <a:rPr lang="en-US" dirty="0"/>
              <a:t>rate=heat loss </a:t>
            </a:r>
            <a:r>
              <a:rPr lang="en-US" dirty="0" smtClean="0"/>
              <a:t>rate</a:t>
            </a:r>
            <a:r>
              <a:rPr lang="en-US" dirty="0">
                <a:sym typeface="Symbol" pitchFamily="-111" charset="2"/>
              </a:rPr>
              <a:t> </a:t>
            </a:r>
            <a:r>
              <a:rPr lang="en-US" dirty="0" smtClean="0">
                <a:sym typeface="Symbol" pitchFamily="-111" charset="2"/>
              </a:rPr>
              <a:t>     surface area      (</a:t>
            </a:r>
            <a:r>
              <a:rPr lang="en-US" dirty="0">
                <a:sym typeface="Symbol" pitchFamily="-111" charset="2"/>
              </a:rPr>
              <a:t>volume)</a:t>
            </a:r>
            <a:r>
              <a:rPr lang="en-US" baseline="30000" dirty="0">
                <a:sym typeface="Symbol" pitchFamily="-111" charset="2"/>
              </a:rPr>
              <a:t>2/3</a:t>
            </a:r>
          </a:p>
        </p:txBody>
      </p:sp>
      <p:graphicFrame>
        <p:nvGraphicFramePr>
          <p:cNvPr id="28" name="Object 27"/>
          <p:cNvGraphicFramePr>
            <a:graphicFrameLocks noChangeAspect="1"/>
          </p:cNvGraphicFramePr>
          <p:nvPr>
            <p:extLst>
              <p:ext uri="{D42A27DB-BD31-4B8C-83A1-F6EECF244321}">
                <p14:modId xmlns:p14="http://schemas.microsoft.com/office/powerpoint/2010/main" val="3740629527"/>
              </p:ext>
            </p:extLst>
          </p:nvPr>
        </p:nvGraphicFramePr>
        <p:xfrm>
          <a:off x="4647898" y="2107675"/>
          <a:ext cx="304800" cy="272765"/>
        </p:xfrm>
        <a:graphic>
          <a:graphicData uri="http://schemas.openxmlformats.org/presentationml/2006/ole">
            <mc:AlternateContent xmlns:mc="http://schemas.openxmlformats.org/markup-compatibility/2006">
              <mc:Choice xmlns:v="urn:schemas-microsoft-com:vml" Requires="v">
                <p:oleObj spid="_x0000_s1094" name="Equation" r:id="rId8" imgW="152400" imgH="114300" progId="Equation.DSMT4">
                  <p:embed/>
                </p:oleObj>
              </mc:Choice>
              <mc:Fallback>
                <p:oleObj name="Equation" r:id="rId8" imgW="152400" imgH="114300" progId="Equation.DSMT4">
                  <p:embed/>
                  <p:pic>
                    <p:nvPicPr>
                      <p:cNvPr id="0" name=""/>
                      <p:cNvPicPr/>
                      <p:nvPr/>
                    </p:nvPicPr>
                    <p:blipFill>
                      <a:blip r:embed="rId9"/>
                      <a:stretch>
                        <a:fillRect/>
                      </a:stretch>
                    </p:blipFill>
                    <p:spPr>
                      <a:xfrm>
                        <a:off x="4647898" y="2107675"/>
                        <a:ext cx="304800" cy="272765"/>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1505519432"/>
              </p:ext>
            </p:extLst>
          </p:nvPr>
        </p:nvGraphicFramePr>
        <p:xfrm>
          <a:off x="3240144" y="2121185"/>
          <a:ext cx="304800" cy="272765"/>
        </p:xfrm>
        <a:graphic>
          <a:graphicData uri="http://schemas.openxmlformats.org/presentationml/2006/ole">
            <mc:AlternateContent xmlns:mc="http://schemas.openxmlformats.org/markup-compatibility/2006">
              <mc:Choice xmlns:v="urn:schemas-microsoft-com:vml" Requires="v">
                <p:oleObj spid="_x0000_s1095" name="Equation" r:id="rId10" imgW="152400" imgH="114300" progId="Equation.DSMT4">
                  <p:embed/>
                </p:oleObj>
              </mc:Choice>
              <mc:Fallback>
                <p:oleObj name="Equation" r:id="rId10" imgW="152400" imgH="114300" progId="Equation.DSMT4">
                  <p:embed/>
                  <p:pic>
                    <p:nvPicPr>
                      <p:cNvPr id="0" name=""/>
                      <p:cNvPicPr/>
                      <p:nvPr/>
                    </p:nvPicPr>
                    <p:blipFill>
                      <a:blip r:embed="rId9"/>
                      <a:stretch>
                        <a:fillRect/>
                      </a:stretch>
                    </p:blipFill>
                    <p:spPr>
                      <a:xfrm>
                        <a:off x="3240144" y="2121185"/>
                        <a:ext cx="304800" cy="272765"/>
                      </a:xfrm>
                      <a:prstGeom prst="rect">
                        <a:avLst/>
                      </a:prstGeom>
                    </p:spPr>
                  </p:pic>
                </p:oleObj>
              </mc:Fallback>
            </mc:AlternateContent>
          </a:graphicData>
        </a:graphic>
      </p:graphicFrame>
    </p:spTree>
    <p:extLst>
      <p:ext uri="{BB962C8B-B14F-4D97-AF65-F5344CB8AC3E}">
        <p14:creationId xmlns:p14="http://schemas.microsoft.com/office/powerpoint/2010/main" val="4092964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11" y="-59631"/>
            <a:ext cx="8686800" cy="1143000"/>
          </a:xfrm>
        </p:spPr>
        <p:txBody>
          <a:bodyPr>
            <a:normAutofit fontScale="90000"/>
          </a:bodyPr>
          <a:lstStyle/>
          <a:p>
            <a:r>
              <a:rPr lang="en-US" dirty="0"/>
              <a:t>l</a:t>
            </a:r>
            <a:r>
              <a:rPr lang="en-US" dirty="0" smtClean="0"/>
              <a:t>imited data</a:t>
            </a:r>
            <a:br>
              <a:rPr lang="en-US" dirty="0" smtClean="0"/>
            </a:br>
            <a:r>
              <a:rPr lang="en-US" dirty="0" smtClean="0"/>
              <a:t>destructive casting techniques</a:t>
            </a:r>
            <a:endParaRPr lang="en-US" dirty="0"/>
          </a:p>
        </p:txBody>
      </p:sp>
      <p:pic>
        <p:nvPicPr>
          <p:cNvPr id="4" name="Picture 3" descr="HNnAW.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452" y="1244600"/>
            <a:ext cx="6101522" cy="5613400"/>
          </a:xfrm>
          <a:prstGeom prst="rect">
            <a:avLst/>
          </a:prstGeom>
        </p:spPr>
      </p:pic>
    </p:spTree>
    <p:extLst>
      <p:ext uri="{BB962C8B-B14F-4D97-AF65-F5344CB8AC3E}">
        <p14:creationId xmlns:p14="http://schemas.microsoft.com/office/powerpoint/2010/main" val="2886437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501" y="-214930"/>
            <a:ext cx="8229600" cy="1143000"/>
          </a:xfrm>
        </p:spPr>
        <p:txBody>
          <a:bodyPr/>
          <a:lstStyle/>
          <a:p>
            <a:r>
              <a:rPr lang="en-US" dirty="0" smtClean="0"/>
              <a:t>number </a:t>
            </a:r>
            <a:r>
              <a:rPr lang="en-US" dirty="0" smtClean="0"/>
              <a:t>of individuals</a:t>
            </a:r>
            <a:endParaRPr lang="en-US" dirty="0"/>
          </a:p>
        </p:txBody>
      </p:sp>
      <p:pic>
        <p:nvPicPr>
          <p:cNvPr id="3" name="Picture 2" descr="Screen shot 2012-01-07 at 7.04.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7" y="1988935"/>
            <a:ext cx="9288038" cy="3733077"/>
          </a:xfrm>
          <a:prstGeom prst="rect">
            <a:avLst/>
          </a:prstGeom>
        </p:spPr>
      </p:pic>
      <p:sp>
        <p:nvSpPr>
          <p:cNvPr id="4" name="Text Box 24"/>
          <p:cNvSpPr txBox="1">
            <a:spLocks noChangeArrowheads="1"/>
          </p:cNvSpPr>
          <p:nvPr/>
        </p:nvSpPr>
        <p:spPr bwMode="auto">
          <a:xfrm>
            <a:off x="5833919" y="6548438"/>
            <a:ext cx="3378712" cy="307777"/>
          </a:xfrm>
          <a:prstGeom prst="rect">
            <a:avLst/>
          </a:prstGeom>
          <a:noFill/>
          <a:ln w="9525">
            <a:noFill/>
            <a:miter lim="800000"/>
            <a:headEnd/>
            <a:tailEnd/>
          </a:ln>
        </p:spPr>
        <p:txBody>
          <a:bodyPr wrap="none">
            <a:prstTxWarp prst="textNoShape">
              <a:avLst/>
            </a:prstTxWarp>
            <a:spAutoFit/>
          </a:bodyPr>
          <a:lstStyle/>
          <a:p>
            <a:r>
              <a:rPr lang="en-US" sz="1400" dirty="0" smtClean="0"/>
              <a:t>Newberry</a:t>
            </a:r>
            <a:r>
              <a:rPr lang="en-US" sz="1400" dirty="0" smtClean="0"/>
              <a:t> </a:t>
            </a:r>
            <a:r>
              <a:rPr lang="en-US" sz="1400" dirty="0" smtClean="0"/>
              <a:t>and Savage, </a:t>
            </a:r>
            <a:r>
              <a:rPr lang="en-US" sz="1400" i="1" dirty="0" err="1" smtClean="0"/>
              <a:t>PLoS</a:t>
            </a:r>
            <a:r>
              <a:rPr lang="en-US" sz="1400" i="1" dirty="0" smtClean="0"/>
              <a:t> Comp </a:t>
            </a:r>
            <a:r>
              <a:rPr lang="en-US" sz="1400" i="1" dirty="0" err="1" smtClean="0"/>
              <a:t>Biol</a:t>
            </a:r>
            <a:r>
              <a:rPr lang="en-US" sz="1400" i="1" dirty="0" smtClean="0"/>
              <a:t> </a:t>
            </a:r>
            <a:r>
              <a:rPr lang="en-US" sz="1400" dirty="0" smtClean="0"/>
              <a:t>2015</a:t>
            </a:r>
            <a:endParaRPr lang="en-US" dirty="0"/>
          </a:p>
        </p:txBody>
      </p:sp>
    </p:spTree>
    <p:extLst>
      <p:ext uri="{BB962C8B-B14F-4D97-AF65-F5344CB8AC3E}">
        <p14:creationId xmlns:p14="http://schemas.microsoft.com/office/powerpoint/2010/main" val="20009082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48"/>
            <a:ext cx="9144000" cy="1143000"/>
          </a:xfrm>
        </p:spPr>
        <p:txBody>
          <a:bodyPr>
            <a:normAutofit fontScale="90000"/>
          </a:bodyPr>
          <a:lstStyle/>
          <a:p>
            <a:r>
              <a:rPr lang="en-US" dirty="0" smtClean="0"/>
              <a:t>imaging technologies now span full range of  vessel sizes</a:t>
            </a:r>
            <a:endParaRPr lang="en-US" dirty="0"/>
          </a:p>
        </p:txBody>
      </p:sp>
      <p:pic>
        <p:nvPicPr>
          <p:cNvPr id="3" name="Picture 2" descr="Screen shot 2012-01-07 at 7.03.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50" y="1242437"/>
            <a:ext cx="9101827" cy="5370275"/>
          </a:xfrm>
          <a:prstGeom prst="rect">
            <a:avLst/>
          </a:prstGeom>
        </p:spPr>
      </p:pic>
      <p:sp>
        <p:nvSpPr>
          <p:cNvPr id="6" name="Text Box 24"/>
          <p:cNvSpPr txBox="1">
            <a:spLocks noChangeArrowheads="1"/>
          </p:cNvSpPr>
          <p:nvPr/>
        </p:nvSpPr>
        <p:spPr bwMode="auto">
          <a:xfrm>
            <a:off x="6009458" y="6581001"/>
            <a:ext cx="3134542" cy="276999"/>
          </a:xfrm>
          <a:prstGeom prst="rect">
            <a:avLst/>
          </a:prstGeom>
          <a:noFill/>
          <a:ln w="9525">
            <a:noFill/>
            <a:miter lim="800000"/>
            <a:headEnd/>
            <a:tailEnd/>
          </a:ln>
        </p:spPr>
        <p:txBody>
          <a:bodyPr wrap="none">
            <a:prstTxWarp prst="textNoShape">
              <a:avLst/>
            </a:prstTxWarp>
            <a:spAutoFit/>
          </a:bodyPr>
          <a:lstStyle/>
          <a:p>
            <a:r>
              <a:rPr lang="en-US" sz="1200" dirty="0" smtClean="0"/>
              <a:t>Newberry, Ennis, Savage, </a:t>
            </a:r>
            <a:r>
              <a:rPr lang="en-US" sz="1200" i="1" dirty="0" err="1" smtClean="0"/>
              <a:t>PLoS</a:t>
            </a:r>
            <a:r>
              <a:rPr lang="en-US" sz="1200" i="1" dirty="0" smtClean="0"/>
              <a:t> Comp </a:t>
            </a:r>
            <a:r>
              <a:rPr lang="en-US" sz="1200" i="1" dirty="0" err="1" smtClean="0"/>
              <a:t>Biol</a:t>
            </a:r>
            <a:r>
              <a:rPr lang="en-US" sz="1200" dirty="0" smtClean="0"/>
              <a:t>, 2015</a:t>
            </a:r>
            <a:endParaRPr lang="en-US" sz="1200" dirty="0"/>
          </a:p>
        </p:txBody>
      </p:sp>
    </p:spTree>
    <p:extLst>
      <p:ext uri="{BB962C8B-B14F-4D97-AF65-F5344CB8AC3E}">
        <p14:creationId xmlns:p14="http://schemas.microsoft.com/office/powerpoint/2010/main" val="33340514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336612" y="2590800"/>
            <a:ext cx="8121588" cy="1143000"/>
          </a:xfrm>
        </p:spPr>
        <p:txBody>
          <a:bodyPr>
            <a:normAutofit/>
          </a:bodyPr>
          <a:lstStyle/>
          <a:p>
            <a:pPr eaLnBrk="1" hangingPunct="1"/>
            <a:r>
              <a:rPr lang="en-US" dirty="0">
                <a:solidFill>
                  <a:srgbClr val="000000"/>
                </a:solidFill>
              </a:rPr>
              <a:t>a</a:t>
            </a:r>
            <a:r>
              <a:rPr lang="en-US" dirty="0" smtClean="0">
                <a:solidFill>
                  <a:srgbClr val="000000"/>
                </a:solidFill>
              </a:rPr>
              <a:t>lgorithm for extracting data</a:t>
            </a:r>
            <a:endParaRPr lang="en-US" dirty="0">
              <a:solidFill>
                <a:srgbClr val="000000"/>
              </a:solidFill>
            </a:endParaRPr>
          </a:p>
        </p:txBody>
      </p:sp>
    </p:spTree>
    <p:extLst>
      <p:ext uri="{BB962C8B-B14F-4D97-AF65-F5344CB8AC3E}">
        <p14:creationId xmlns:p14="http://schemas.microsoft.com/office/powerpoint/2010/main" val="25283224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050"/>
            <a:ext cx="9144000" cy="1143000"/>
          </a:xfrm>
        </p:spPr>
        <p:txBody>
          <a:bodyPr>
            <a:normAutofit/>
          </a:bodyPr>
          <a:lstStyle/>
          <a:p>
            <a:r>
              <a:rPr lang="en-US" dirty="0"/>
              <a:t>s</a:t>
            </a:r>
            <a:r>
              <a:rPr lang="en-US" dirty="0" smtClean="0"/>
              <a:t>teps in algorithm</a:t>
            </a:r>
            <a:endParaRPr lang="en-US" dirty="0"/>
          </a:p>
        </p:txBody>
      </p:sp>
      <p:pic>
        <p:nvPicPr>
          <p:cNvPr id="4" name="Picture 3"/>
          <p:cNvPicPr>
            <a:picLocks noChangeAspect="1"/>
          </p:cNvPicPr>
          <p:nvPr/>
        </p:nvPicPr>
        <p:blipFill>
          <a:blip r:embed="rId2"/>
          <a:stretch>
            <a:fillRect/>
          </a:stretch>
        </p:blipFill>
        <p:spPr>
          <a:xfrm>
            <a:off x="1209444" y="1234050"/>
            <a:ext cx="6945785" cy="5617508"/>
          </a:xfrm>
          <a:prstGeom prst="rect">
            <a:avLst/>
          </a:prstGeom>
        </p:spPr>
      </p:pic>
      <p:sp>
        <p:nvSpPr>
          <p:cNvPr id="5" name="Text Box 24"/>
          <p:cNvSpPr txBox="1">
            <a:spLocks noChangeArrowheads="1"/>
          </p:cNvSpPr>
          <p:nvPr/>
        </p:nvSpPr>
        <p:spPr bwMode="auto">
          <a:xfrm>
            <a:off x="6009458" y="6581001"/>
            <a:ext cx="3134542" cy="276999"/>
          </a:xfrm>
          <a:prstGeom prst="rect">
            <a:avLst/>
          </a:prstGeom>
          <a:noFill/>
          <a:ln w="9525">
            <a:noFill/>
            <a:miter lim="800000"/>
            <a:headEnd/>
            <a:tailEnd/>
          </a:ln>
        </p:spPr>
        <p:txBody>
          <a:bodyPr wrap="none">
            <a:prstTxWarp prst="textNoShape">
              <a:avLst/>
            </a:prstTxWarp>
            <a:spAutoFit/>
          </a:bodyPr>
          <a:lstStyle/>
          <a:p>
            <a:r>
              <a:rPr lang="en-US" sz="1200" dirty="0" smtClean="0"/>
              <a:t>Newberry, Ennis, Savage, </a:t>
            </a:r>
            <a:r>
              <a:rPr lang="en-US" sz="1200" i="1" dirty="0" err="1" smtClean="0"/>
              <a:t>PLoS</a:t>
            </a:r>
            <a:r>
              <a:rPr lang="en-US" sz="1200" i="1" dirty="0" smtClean="0"/>
              <a:t> Comp </a:t>
            </a:r>
            <a:r>
              <a:rPr lang="en-US" sz="1200" i="1" dirty="0" err="1" smtClean="0"/>
              <a:t>Biol</a:t>
            </a:r>
            <a:r>
              <a:rPr lang="en-US" sz="1200" dirty="0" smtClean="0"/>
              <a:t>, 2015</a:t>
            </a:r>
            <a:endParaRPr lang="en-US" sz="1200" dirty="0"/>
          </a:p>
        </p:txBody>
      </p:sp>
    </p:spTree>
    <p:extLst>
      <p:ext uri="{BB962C8B-B14F-4D97-AF65-F5344CB8AC3E}">
        <p14:creationId xmlns:p14="http://schemas.microsoft.com/office/powerpoint/2010/main" val="2735785055"/>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55"/>
            <a:ext cx="8229600" cy="1143000"/>
          </a:xfrm>
        </p:spPr>
        <p:txBody>
          <a:bodyPr>
            <a:normAutofit fontScale="90000"/>
          </a:bodyPr>
          <a:lstStyle/>
          <a:p>
            <a:r>
              <a:rPr lang="en-US" dirty="0"/>
              <a:t>c</a:t>
            </a:r>
            <a:r>
              <a:rPr lang="en-US" dirty="0" smtClean="0"/>
              <a:t>hoose threshold for intensity and find largest connected component</a:t>
            </a:r>
            <a:endParaRPr lang="en-US" dirty="0"/>
          </a:p>
        </p:txBody>
      </p:sp>
      <p:pic>
        <p:nvPicPr>
          <p:cNvPr id="3" name="Picture 2" descr="amgicMCM_005.pdf"/>
          <p:cNvPicPr>
            <a:picLocks noChangeAspect="1"/>
          </p:cNvPicPr>
          <p:nvPr/>
        </p:nvPicPr>
        <p:blipFill rotWithShape="1">
          <a:blip r:embed="rId3">
            <a:extLst>
              <a:ext uri="{28A0092B-C50C-407E-A947-70E740481C1C}">
                <a14:useLocalDpi xmlns:a14="http://schemas.microsoft.com/office/drawing/2010/main" val="0"/>
              </a:ext>
            </a:extLst>
          </a:blip>
          <a:srcRect l="40183" t="35695" r="34986" b="30619"/>
          <a:stretch/>
        </p:blipFill>
        <p:spPr>
          <a:xfrm>
            <a:off x="2876506" y="1196029"/>
            <a:ext cx="3320223" cy="5829285"/>
          </a:xfrm>
          <a:prstGeom prst="rect">
            <a:avLst/>
          </a:prstGeom>
        </p:spPr>
      </p:pic>
      <p:sp>
        <p:nvSpPr>
          <p:cNvPr id="5" name="Text Box 24"/>
          <p:cNvSpPr txBox="1">
            <a:spLocks noChangeArrowheads="1"/>
          </p:cNvSpPr>
          <p:nvPr/>
        </p:nvSpPr>
        <p:spPr bwMode="auto">
          <a:xfrm>
            <a:off x="6009458" y="6581001"/>
            <a:ext cx="3134542" cy="276999"/>
          </a:xfrm>
          <a:prstGeom prst="rect">
            <a:avLst/>
          </a:prstGeom>
          <a:noFill/>
          <a:ln w="9525">
            <a:noFill/>
            <a:miter lim="800000"/>
            <a:headEnd/>
            <a:tailEnd/>
          </a:ln>
        </p:spPr>
        <p:txBody>
          <a:bodyPr wrap="none">
            <a:prstTxWarp prst="textNoShape">
              <a:avLst/>
            </a:prstTxWarp>
            <a:spAutoFit/>
          </a:bodyPr>
          <a:lstStyle/>
          <a:p>
            <a:r>
              <a:rPr lang="en-US" sz="1200" dirty="0" smtClean="0"/>
              <a:t>Newberry, Ennis, Savage, </a:t>
            </a:r>
            <a:r>
              <a:rPr lang="en-US" sz="1200" i="1" dirty="0" err="1" smtClean="0"/>
              <a:t>PLoS</a:t>
            </a:r>
            <a:r>
              <a:rPr lang="en-US" sz="1200" i="1" dirty="0" smtClean="0"/>
              <a:t> Comp </a:t>
            </a:r>
            <a:r>
              <a:rPr lang="en-US" sz="1200" i="1" dirty="0" err="1" smtClean="0"/>
              <a:t>Biol</a:t>
            </a:r>
            <a:r>
              <a:rPr lang="en-US" sz="1200" dirty="0" smtClean="0"/>
              <a:t>, 2015</a:t>
            </a:r>
            <a:endParaRPr lang="en-US" sz="1200" dirty="0"/>
          </a:p>
        </p:txBody>
      </p:sp>
    </p:spTree>
    <p:extLst>
      <p:ext uri="{BB962C8B-B14F-4D97-AF65-F5344CB8AC3E}">
        <p14:creationId xmlns:p14="http://schemas.microsoft.com/office/powerpoint/2010/main" val="3706805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47"/>
            <a:ext cx="8229600" cy="1025819"/>
          </a:xfrm>
        </p:spPr>
        <p:txBody>
          <a:bodyPr>
            <a:normAutofit fontScale="90000"/>
          </a:bodyPr>
          <a:lstStyle/>
          <a:p>
            <a:r>
              <a:rPr lang="en-US" dirty="0"/>
              <a:t>e</a:t>
            </a:r>
            <a:r>
              <a:rPr lang="en-US" dirty="0" smtClean="0"/>
              <a:t>rosion algorithm to find skeleton and branch points</a:t>
            </a:r>
            <a:endParaRPr lang="en-US" dirty="0"/>
          </a:p>
        </p:txBody>
      </p:sp>
      <p:pic>
        <p:nvPicPr>
          <p:cNvPr id="3" name="Picture 2" descr="Screen shot 2012-01-07 at 7.05.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680" y="1040366"/>
            <a:ext cx="7059378" cy="5785001"/>
          </a:xfrm>
          <a:prstGeom prst="rect">
            <a:avLst/>
          </a:prstGeom>
        </p:spPr>
      </p:pic>
      <p:pic>
        <p:nvPicPr>
          <p:cNvPr id="5" name="Picture 4"/>
          <p:cNvPicPr>
            <a:picLocks noChangeAspect="1"/>
          </p:cNvPicPr>
          <p:nvPr/>
        </p:nvPicPr>
        <p:blipFill>
          <a:blip r:embed="rId3"/>
          <a:stretch>
            <a:fillRect/>
          </a:stretch>
        </p:blipFill>
        <p:spPr>
          <a:xfrm>
            <a:off x="8787579" y="18275955"/>
            <a:ext cx="7226817" cy="4937760"/>
          </a:xfrm>
          <a:prstGeom prst="rect">
            <a:avLst/>
          </a:prstGeom>
        </p:spPr>
      </p:pic>
      <p:sp>
        <p:nvSpPr>
          <p:cNvPr id="7" name="Text Box 24"/>
          <p:cNvSpPr txBox="1">
            <a:spLocks noChangeArrowheads="1"/>
          </p:cNvSpPr>
          <p:nvPr/>
        </p:nvSpPr>
        <p:spPr bwMode="auto">
          <a:xfrm>
            <a:off x="5364575" y="6548438"/>
            <a:ext cx="3826689" cy="307777"/>
          </a:xfrm>
          <a:prstGeom prst="rect">
            <a:avLst/>
          </a:prstGeom>
          <a:noFill/>
          <a:ln w="9525">
            <a:noFill/>
            <a:miter lim="800000"/>
            <a:headEnd/>
            <a:tailEnd/>
          </a:ln>
        </p:spPr>
        <p:txBody>
          <a:bodyPr wrap="none">
            <a:prstTxWarp prst="textNoShape">
              <a:avLst/>
            </a:prstTxWarp>
            <a:spAutoFit/>
          </a:bodyPr>
          <a:lstStyle/>
          <a:p>
            <a:r>
              <a:rPr lang="en-US" sz="1400" dirty="0" smtClean="0"/>
              <a:t>Johnson, Ennis, Savage, </a:t>
            </a:r>
            <a:r>
              <a:rPr lang="en-US" sz="1400" dirty="0" err="1" smtClean="0"/>
              <a:t>PLoS</a:t>
            </a:r>
            <a:r>
              <a:rPr lang="en-US" sz="1400" dirty="0" smtClean="0"/>
              <a:t> Comp </a:t>
            </a:r>
            <a:r>
              <a:rPr lang="en-US" sz="1400" dirty="0" err="1" smtClean="0"/>
              <a:t>Biol</a:t>
            </a:r>
            <a:r>
              <a:rPr lang="en-US" sz="1400" dirty="0" smtClean="0"/>
              <a:t>, in review</a:t>
            </a:r>
            <a:endParaRPr lang="en-US" dirty="0"/>
          </a:p>
        </p:txBody>
      </p:sp>
    </p:spTree>
    <p:extLst>
      <p:ext uri="{BB962C8B-B14F-4D97-AF65-F5344CB8AC3E}">
        <p14:creationId xmlns:p14="http://schemas.microsoft.com/office/powerpoint/2010/main" val="3577092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103" y="-276126"/>
            <a:ext cx="8229600" cy="1143000"/>
          </a:xfrm>
        </p:spPr>
        <p:txBody>
          <a:bodyPr/>
          <a:lstStyle/>
          <a:p>
            <a:r>
              <a:rPr lang="en-US" dirty="0" smtClean="0"/>
              <a:t>MRI human head and torso</a:t>
            </a:r>
            <a:endParaRPr lang="en-US" dirty="0"/>
          </a:p>
        </p:txBody>
      </p:sp>
      <p:pic>
        <p:nvPicPr>
          <p:cNvPr id="3" name="Picture 2" descr="angictips.tiff"/>
          <p:cNvPicPr>
            <a:picLocks noChangeAspect="1"/>
          </p:cNvPicPr>
          <p:nvPr/>
        </p:nvPicPr>
        <p:blipFill rotWithShape="1">
          <a:blip r:embed="rId3">
            <a:extLst>
              <a:ext uri="{28A0092B-C50C-407E-A947-70E740481C1C}">
                <a14:useLocalDpi xmlns:a14="http://schemas.microsoft.com/office/drawing/2010/main" val="0"/>
              </a:ext>
            </a:extLst>
          </a:blip>
          <a:srcRect l="39155" t="20671" r="31730" b="9425"/>
          <a:stretch/>
        </p:blipFill>
        <p:spPr>
          <a:xfrm>
            <a:off x="3014350" y="866874"/>
            <a:ext cx="3327139" cy="5991126"/>
          </a:xfrm>
          <a:prstGeom prst="rect">
            <a:avLst/>
          </a:prstGeom>
        </p:spPr>
      </p:pic>
      <p:sp>
        <p:nvSpPr>
          <p:cNvPr id="6" name="Text Box 24"/>
          <p:cNvSpPr txBox="1">
            <a:spLocks noChangeArrowheads="1"/>
          </p:cNvSpPr>
          <p:nvPr/>
        </p:nvSpPr>
        <p:spPr bwMode="auto">
          <a:xfrm>
            <a:off x="6009458" y="6581001"/>
            <a:ext cx="3134542" cy="276999"/>
          </a:xfrm>
          <a:prstGeom prst="rect">
            <a:avLst/>
          </a:prstGeom>
          <a:noFill/>
          <a:ln w="9525">
            <a:noFill/>
            <a:miter lim="800000"/>
            <a:headEnd/>
            <a:tailEnd/>
          </a:ln>
        </p:spPr>
        <p:txBody>
          <a:bodyPr wrap="none">
            <a:prstTxWarp prst="textNoShape">
              <a:avLst/>
            </a:prstTxWarp>
            <a:spAutoFit/>
          </a:bodyPr>
          <a:lstStyle/>
          <a:p>
            <a:r>
              <a:rPr lang="en-US" sz="1200" dirty="0" smtClean="0"/>
              <a:t>Newberry, Ennis, Savage, </a:t>
            </a:r>
            <a:r>
              <a:rPr lang="en-US" sz="1200" i="1" dirty="0" err="1" smtClean="0"/>
              <a:t>PLoS</a:t>
            </a:r>
            <a:r>
              <a:rPr lang="en-US" sz="1200" i="1" dirty="0" smtClean="0"/>
              <a:t> Comp </a:t>
            </a:r>
            <a:r>
              <a:rPr lang="en-US" sz="1200" i="1" dirty="0" err="1" smtClean="0"/>
              <a:t>Biol</a:t>
            </a:r>
            <a:r>
              <a:rPr lang="en-US" sz="1200" dirty="0" smtClean="0"/>
              <a:t>, 2015</a:t>
            </a:r>
            <a:endParaRPr lang="en-US" sz="1200" dirty="0"/>
          </a:p>
        </p:txBody>
      </p:sp>
    </p:spTree>
    <p:extLst>
      <p:ext uri="{BB962C8B-B14F-4D97-AF65-F5344CB8AC3E}">
        <p14:creationId xmlns:p14="http://schemas.microsoft.com/office/powerpoint/2010/main" val="18081041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icro-CT mouse </a:t>
            </a:r>
            <a:r>
              <a:rPr lang="en-US" dirty="0"/>
              <a:t>l</a:t>
            </a:r>
            <a:r>
              <a:rPr lang="en-US" dirty="0" smtClean="0"/>
              <a:t>ung</a:t>
            </a:r>
            <a:endParaRPr lang="en-US" dirty="0"/>
          </a:p>
        </p:txBody>
      </p:sp>
      <p:pic>
        <p:nvPicPr>
          <p:cNvPr id="3" name="Picture 2"/>
          <p:cNvPicPr>
            <a:picLocks noChangeAspect="1"/>
          </p:cNvPicPr>
          <p:nvPr/>
        </p:nvPicPr>
        <p:blipFill>
          <a:blip r:embed="rId2"/>
          <a:stretch>
            <a:fillRect/>
          </a:stretch>
        </p:blipFill>
        <p:spPr>
          <a:xfrm>
            <a:off x="8787579" y="18275955"/>
            <a:ext cx="7226817" cy="4937760"/>
          </a:xfrm>
          <a:prstGeom prst="rect">
            <a:avLst/>
          </a:prstGeom>
        </p:spPr>
      </p:pic>
      <p:pic>
        <p:nvPicPr>
          <p:cNvPr id="4" name="Picture 3"/>
          <p:cNvPicPr>
            <a:picLocks noChangeAspect="1"/>
          </p:cNvPicPr>
          <p:nvPr/>
        </p:nvPicPr>
        <p:blipFill>
          <a:blip r:embed="rId2"/>
          <a:stretch>
            <a:fillRect/>
          </a:stretch>
        </p:blipFill>
        <p:spPr>
          <a:xfrm>
            <a:off x="8939979" y="18428355"/>
            <a:ext cx="7226817" cy="4937760"/>
          </a:xfrm>
          <a:prstGeom prst="rect">
            <a:avLst/>
          </a:prstGeom>
        </p:spPr>
      </p:pic>
      <p:pic>
        <p:nvPicPr>
          <p:cNvPr id="5" name="Picture 4"/>
          <p:cNvPicPr>
            <a:picLocks noChangeAspect="1"/>
          </p:cNvPicPr>
          <p:nvPr/>
        </p:nvPicPr>
        <p:blipFill>
          <a:blip r:embed="rId2"/>
          <a:stretch>
            <a:fillRect/>
          </a:stretch>
        </p:blipFill>
        <p:spPr>
          <a:xfrm>
            <a:off x="627018" y="1442260"/>
            <a:ext cx="8059782" cy="4937760"/>
          </a:xfrm>
          <a:prstGeom prst="rect">
            <a:avLst/>
          </a:prstGeom>
        </p:spPr>
      </p:pic>
      <p:sp>
        <p:nvSpPr>
          <p:cNvPr id="6" name="Text Box 24"/>
          <p:cNvSpPr txBox="1">
            <a:spLocks noChangeArrowheads="1"/>
          </p:cNvSpPr>
          <p:nvPr/>
        </p:nvSpPr>
        <p:spPr bwMode="auto">
          <a:xfrm>
            <a:off x="7265661" y="6548438"/>
            <a:ext cx="1878339" cy="307777"/>
          </a:xfrm>
          <a:prstGeom prst="rect">
            <a:avLst/>
          </a:prstGeom>
          <a:noFill/>
          <a:ln w="9525">
            <a:noFill/>
            <a:miter lim="800000"/>
            <a:headEnd/>
            <a:tailEnd/>
          </a:ln>
        </p:spPr>
        <p:txBody>
          <a:bodyPr wrap="none">
            <a:prstTxWarp prst="textNoShape">
              <a:avLst/>
            </a:prstTxWarp>
            <a:spAutoFit/>
          </a:bodyPr>
          <a:lstStyle/>
          <a:p>
            <a:r>
              <a:rPr lang="en-US" sz="1400" dirty="0" smtClean="0"/>
              <a:t>Kristina </a:t>
            </a:r>
            <a:r>
              <a:rPr lang="en-US" sz="1400" dirty="0" err="1" smtClean="0"/>
              <a:t>Bostrom’s</a:t>
            </a:r>
            <a:r>
              <a:rPr lang="en-US" sz="1400" dirty="0" smtClean="0"/>
              <a:t> data</a:t>
            </a:r>
            <a:endParaRPr lang="en-US" dirty="0"/>
          </a:p>
        </p:txBody>
      </p:sp>
    </p:spTree>
    <p:extLst>
      <p:ext uri="{BB962C8B-B14F-4D97-AF65-F5344CB8AC3E}">
        <p14:creationId xmlns:p14="http://schemas.microsoft.com/office/powerpoint/2010/main" val="20943730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705" y="29854"/>
            <a:ext cx="8229600" cy="1143000"/>
          </a:xfrm>
        </p:spPr>
        <p:txBody>
          <a:bodyPr/>
          <a:lstStyle/>
          <a:p>
            <a:r>
              <a:rPr lang="en-US" dirty="0"/>
              <a:t>r</a:t>
            </a:r>
            <a:r>
              <a:rPr lang="en-US" dirty="0" smtClean="0"/>
              <a:t>esults and sensitivity </a:t>
            </a:r>
            <a:r>
              <a:rPr lang="en-US" dirty="0"/>
              <a:t>a</a:t>
            </a:r>
            <a:r>
              <a:rPr lang="en-US" dirty="0" smtClean="0"/>
              <a:t>nalysis</a:t>
            </a:r>
            <a:endParaRPr lang="en-US" dirty="0"/>
          </a:p>
        </p:txBody>
      </p:sp>
      <p:sp>
        <p:nvSpPr>
          <p:cNvPr id="5" name="Text Box 24"/>
          <p:cNvSpPr txBox="1">
            <a:spLocks noChangeArrowheads="1"/>
          </p:cNvSpPr>
          <p:nvPr/>
        </p:nvSpPr>
        <p:spPr bwMode="auto">
          <a:xfrm>
            <a:off x="6009458" y="6581001"/>
            <a:ext cx="3134542" cy="276999"/>
          </a:xfrm>
          <a:prstGeom prst="rect">
            <a:avLst/>
          </a:prstGeom>
          <a:noFill/>
          <a:ln w="9525">
            <a:noFill/>
            <a:miter lim="800000"/>
            <a:headEnd/>
            <a:tailEnd/>
          </a:ln>
        </p:spPr>
        <p:txBody>
          <a:bodyPr wrap="none">
            <a:prstTxWarp prst="textNoShape">
              <a:avLst/>
            </a:prstTxWarp>
            <a:spAutoFit/>
          </a:bodyPr>
          <a:lstStyle/>
          <a:p>
            <a:r>
              <a:rPr lang="en-US" sz="1200" dirty="0" smtClean="0"/>
              <a:t>Newberry, Ennis, Savage, </a:t>
            </a:r>
            <a:r>
              <a:rPr lang="en-US" sz="1200" i="1" dirty="0" err="1" smtClean="0"/>
              <a:t>PLoS</a:t>
            </a:r>
            <a:r>
              <a:rPr lang="en-US" sz="1200" i="1" dirty="0" smtClean="0"/>
              <a:t> Comp </a:t>
            </a:r>
            <a:r>
              <a:rPr lang="en-US" sz="1200" i="1" dirty="0" err="1" smtClean="0"/>
              <a:t>Biol</a:t>
            </a:r>
            <a:r>
              <a:rPr lang="en-US" sz="1200" dirty="0" smtClean="0"/>
              <a:t>, 2015</a:t>
            </a:r>
            <a:endParaRPr lang="en-US" sz="1200" dirty="0"/>
          </a:p>
        </p:txBody>
      </p:sp>
      <p:pic>
        <p:nvPicPr>
          <p:cNvPr id="4" name="Picture 3" descr="Screen Shot 2016-03-26 at 11.50.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8500"/>
            <a:ext cx="9144000" cy="3509494"/>
          </a:xfrm>
          <a:prstGeom prst="rect">
            <a:avLst/>
          </a:prstGeom>
        </p:spPr>
      </p:pic>
    </p:spTree>
    <p:extLst>
      <p:ext uri="{BB962C8B-B14F-4D97-AF65-F5344CB8AC3E}">
        <p14:creationId xmlns:p14="http://schemas.microsoft.com/office/powerpoint/2010/main" val="36214165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2"/>
          <p:cNvSpPr txBox="1">
            <a:spLocks noChangeArrowheads="1"/>
          </p:cNvSpPr>
          <p:nvPr/>
        </p:nvSpPr>
        <p:spPr bwMode="auto">
          <a:xfrm>
            <a:off x="825500" y="-31750"/>
            <a:ext cx="7211304" cy="646331"/>
          </a:xfrm>
          <a:prstGeom prst="rect">
            <a:avLst/>
          </a:prstGeom>
          <a:noFill/>
          <a:ln w="9525">
            <a:noFill/>
            <a:miter lim="800000"/>
            <a:headEnd/>
            <a:tailEnd/>
          </a:ln>
        </p:spPr>
        <p:txBody>
          <a:bodyPr wrap="none">
            <a:prstTxWarp prst="textNoShape">
              <a:avLst/>
            </a:prstTxWarp>
            <a:spAutoFit/>
          </a:bodyPr>
          <a:lstStyle/>
          <a:p>
            <a:pPr eaLnBrk="1" hangingPunct="1"/>
            <a:r>
              <a:rPr lang="en-US" sz="3600" dirty="0">
                <a:solidFill>
                  <a:schemeClr val="tx2"/>
                </a:solidFill>
              </a:rPr>
              <a:t>   </a:t>
            </a:r>
            <a:r>
              <a:rPr lang="en-US" sz="3600" dirty="0"/>
              <a:t>m</a:t>
            </a:r>
            <a:r>
              <a:rPr lang="en-US" sz="3600" dirty="0" smtClean="0"/>
              <a:t>ass </a:t>
            </a:r>
            <a:r>
              <a:rPr lang="en-US" sz="3600" dirty="0"/>
              <a:t>dependence of metabolic rate</a:t>
            </a:r>
            <a:endParaRPr lang="en-US" sz="3600" dirty="0">
              <a:solidFill>
                <a:schemeClr val="tx2"/>
              </a:solidFill>
            </a:endParaRPr>
          </a:p>
        </p:txBody>
      </p:sp>
      <p:pic>
        <p:nvPicPr>
          <p:cNvPr id="41988" name="Picture 3" descr="fig1"/>
          <p:cNvPicPr>
            <a:picLocks noChangeAspect="1" noChangeArrowheads="1"/>
          </p:cNvPicPr>
          <p:nvPr/>
        </p:nvPicPr>
        <p:blipFill>
          <a:blip r:embed="rId4"/>
          <a:srcRect l="31293" t="13574" r="10864" b="19000"/>
          <a:stretch>
            <a:fillRect/>
          </a:stretch>
        </p:blipFill>
        <p:spPr bwMode="auto">
          <a:xfrm rot="5400000">
            <a:off x="1693069" y="-745331"/>
            <a:ext cx="5757862" cy="8686800"/>
          </a:xfrm>
          <a:prstGeom prst="rect">
            <a:avLst/>
          </a:prstGeom>
          <a:noFill/>
          <a:ln w="9525">
            <a:noFill/>
            <a:miter lim="800000"/>
            <a:headEnd/>
            <a:tailEnd/>
          </a:ln>
        </p:spPr>
      </p:pic>
      <p:pic>
        <p:nvPicPr>
          <p:cNvPr id="41989" name="Picture 4"/>
          <p:cNvPicPr>
            <a:picLocks noChangeAspect="1" noChangeArrowheads="1"/>
          </p:cNvPicPr>
          <p:nvPr/>
        </p:nvPicPr>
        <p:blipFill>
          <a:blip r:embed="rId5"/>
          <a:srcRect/>
          <a:stretch>
            <a:fillRect/>
          </a:stretch>
        </p:blipFill>
        <p:spPr bwMode="auto">
          <a:xfrm>
            <a:off x="1443038" y="3810000"/>
            <a:ext cx="681037" cy="376238"/>
          </a:xfrm>
          <a:prstGeom prst="rect">
            <a:avLst/>
          </a:prstGeom>
          <a:noFill/>
          <a:ln w="9525">
            <a:noFill/>
            <a:miter lim="800000"/>
            <a:headEnd/>
            <a:tailEnd/>
          </a:ln>
        </p:spPr>
      </p:pic>
      <p:pic>
        <p:nvPicPr>
          <p:cNvPr id="41990" name="Picture 5"/>
          <p:cNvPicPr>
            <a:picLocks noChangeAspect="1" noChangeArrowheads="1"/>
          </p:cNvPicPr>
          <p:nvPr/>
        </p:nvPicPr>
        <p:blipFill>
          <a:blip r:embed="rId6"/>
          <a:srcRect/>
          <a:stretch>
            <a:fillRect/>
          </a:stretch>
        </p:blipFill>
        <p:spPr bwMode="auto">
          <a:xfrm>
            <a:off x="6548438" y="2438400"/>
            <a:ext cx="1393825" cy="987425"/>
          </a:xfrm>
          <a:prstGeom prst="rect">
            <a:avLst/>
          </a:prstGeom>
          <a:noFill/>
          <a:ln w="9525">
            <a:noFill/>
            <a:miter lim="800000"/>
            <a:headEnd/>
            <a:tailEnd/>
          </a:ln>
        </p:spPr>
      </p:pic>
      <p:sp>
        <p:nvSpPr>
          <p:cNvPr id="41991" name="Text Box 7"/>
          <p:cNvSpPr txBox="1">
            <a:spLocks noChangeArrowheads="1"/>
          </p:cNvSpPr>
          <p:nvPr/>
        </p:nvSpPr>
        <p:spPr bwMode="auto">
          <a:xfrm>
            <a:off x="6402388" y="6578600"/>
            <a:ext cx="2665412" cy="304800"/>
          </a:xfrm>
          <a:prstGeom prst="rect">
            <a:avLst/>
          </a:prstGeom>
          <a:noFill/>
          <a:ln w="9525">
            <a:noFill/>
            <a:miter lim="800000"/>
            <a:headEnd/>
            <a:tailEnd/>
          </a:ln>
        </p:spPr>
        <p:txBody>
          <a:bodyPr wrap="none">
            <a:prstTxWarp prst="textNoShape">
              <a:avLst/>
            </a:prstTxWarp>
            <a:spAutoFit/>
          </a:bodyPr>
          <a:lstStyle/>
          <a:p>
            <a:r>
              <a:rPr lang="en-US" sz="1400"/>
              <a:t>Savage et al., </a:t>
            </a:r>
            <a:r>
              <a:rPr lang="en-US" sz="1400" i="1"/>
              <a:t>Func. Eco</a:t>
            </a:r>
            <a:r>
              <a:rPr lang="en-US" sz="1400"/>
              <a:t>., 2004</a:t>
            </a:r>
          </a:p>
        </p:txBody>
      </p:sp>
      <p:graphicFrame>
        <p:nvGraphicFramePr>
          <p:cNvPr id="41986" name="Object 2"/>
          <p:cNvGraphicFramePr>
            <a:graphicFrameLocks noChangeAspect="1"/>
          </p:cNvGraphicFramePr>
          <p:nvPr/>
        </p:nvGraphicFramePr>
        <p:xfrm>
          <a:off x="6019800" y="4343400"/>
          <a:ext cx="1371600" cy="387350"/>
        </p:xfrm>
        <a:graphic>
          <a:graphicData uri="http://schemas.openxmlformats.org/presentationml/2006/ole">
            <mc:AlternateContent xmlns:mc="http://schemas.openxmlformats.org/markup-compatibility/2006">
              <mc:Choice xmlns:v="urn:schemas-microsoft-com:vml" Requires="v">
                <p:oleObj spid="_x0000_s2084" name="Equation" r:id="rId7" imgW="495300" imgH="139700" progId="Equation.DSMT4">
                  <p:embed/>
                </p:oleObj>
              </mc:Choice>
              <mc:Fallback>
                <p:oleObj name="Equation" r:id="rId7" imgW="495300" imgH="139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4343400"/>
                        <a:ext cx="1371600" cy="38735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1992" name="Rectangle 9"/>
          <p:cNvSpPr>
            <a:spLocks noChangeArrowheads="1"/>
          </p:cNvSpPr>
          <p:nvPr/>
        </p:nvSpPr>
        <p:spPr bwMode="auto">
          <a:xfrm>
            <a:off x="4114800" y="5943600"/>
            <a:ext cx="1676400" cy="381000"/>
          </a:xfrm>
          <a:prstGeom prst="rect">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1993" name="Rectangle 10"/>
          <p:cNvSpPr>
            <a:spLocks noChangeArrowheads="1"/>
          </p:cNvSpPr>
          <p:nvPr/>
        </p:nvSpPr>
        <p:spPr bwMode="auto">
          <a:xfrm>
            <a:off x="381000" y="2514600"/>
            <a:ext cx="457200" cy="21336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a:p>
        </p:txBody>
      </p:sp>
      <p:sp>
        <p:nvSpPr>
          <p:cNvPr id="41994" name="Rectangle 11"/>
          <p:cNvSpPr>
            <a:spLocks noChangeArrowheads="1"/>
          </p:cNvSpPr>
          <p:nvPr/>
        </p:nvSpPr>
        <p:spPr bwMode="auto">
          <a:xfrm>
            <a:off x="1676400" y="762000"/>
            <a:ext cx="5638800" cy="6096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a:p>
        </p:txBody>
      </p:sp>
      <p:sp>
        <p:nvSpPr>
          <p:cNvPr id="41995" name="Text Box 12"/>
          <p:cNvSpPr txBox="1">
            <a:spLocks noChangeArrowheads="1"/>
          </p:cNvSpPr>
          <p:nvPr/>
        </p:nvSpPr>
        <p:spPr bwMode="auto">
          <a:xfrm>
            <a:off x="3505200" y="5893316"/>
            <a:ext cx="2827338" cy="457200"/>
          </a:xfrm>
          <a:prstGeom prst="rect">
            <a:avLst/>
          </a:prstGeom>
          <a:solidFill>
            <a:schemeClr val="bg1"/>
          </a:solidFill>
          <a:ln w="9525">
            <a:noFill/>
            <a:miter lim="800000"/>
            <a:headEnd/>
            <a:tailEnd/>
          </a:ln>
        </p:spPr>
        <p:txBody>
          <a:bodyPr wrap="none">
            <a:prstTxWarp prst="textNoShape">
              <a:avLst/>
            </a:prstTxWarp>
            <a:spAutoFit/>
          </a:bodyPr>
          <a:lstStyle/>
          <a:p>
            <a:r>
              <a:rPr lang="en-US">
                <a:solidFill>
                  <a:srgbClr val="000000"/>
                </a:solidFill>
              </a:rPr>
              <a:t>Log(body mass (g)</a:t>
            </a:r>
            <a:r>
              <a:rPr lang="en-US">
                <a:solidFill>
                  <a:schemeClr val="bg1"/>
                </a:solidFill>
              </a:rPr>
              <a:t>)</a:t>
            </a:r>
            <a:endParaRPr lang="en-US"/>
          </a:p>
        </p:txBody>
      </p:sp>
      <p:sp>
        <p:nvSpPr>
          <p:cNvPr id="39948" name="Text Box 13"/>
          <p:cNvSpPr txBox="1">
            <a:spLocks noChangeArrowheads="1"/>
          </p:cNvSpPr>
          <p:nvPr/>
        </p:nvSpPr>
        <p:spPr bwMode="auto">
          <a:xfrm rot="-5400000">
            <a:off x="-1566069" y="3002757"/>
            <a:ext cx="4198937" cy="457200"/>
          </a:xfrm>
          <a:prstGeom prst="rect">
            <a:avLst/>
          </a:prstGeom>
          <a:noFill/>
          <a:ln w="9525">
            <a:noFill/>
            <a:miter lim="800000"/>
            <a:headEnd/>
            <a:tailEnd/>
          </a:ln>
        </p:spPr>
        <p:txBody>
          <a:bodyPr wrap="none">
            <a:prstTxWarp prst="textNoShape">
              <a:avLst/>
            </a:prstTxWarp>
            <a:spAutoFit/>
          </a:bodyPr>
          <a:lstStyle/>
          <a:p>
            <a:pPr>
              <a:defRPr/>
            </a:pPr>
            <a:r>
              <a:rPr lang="en-US" dirty="0" err="1">
                <a:ln>
                  <a:solidFill>
                    <a:schemeClr val="tx1"/>
                  </a:solidFill>
                </a:ln>
                <a:solidFill>
                  <a:srgbClr val="000000"/>
                </a:solidFill>
                <a:latin typeface="Arial" charset="0"/>
                <a:ea typeface="ＭＳ Ｐゴシック" charset="-128"/>
                <a:cs typeface="ＭＳ Ｐゴシック" charset="-128"/>
              </a:rPr>
              <a:t>Log(basal</a:t>
            </a:r>
            <a:r>
              <a:rPr lang="en-US" dirty="0">
                <a:ln>
                  <a:solidFill>
                    <a:schemeClr val="tx1"/>
                  </a:solidFill>
                </a:ln>
                <a:solidFill>
                  <a:srgbClr val="000000"/>
                </a:solidFill>
                <a:latin typeface="Arial" charset="0"/>
                <a:ea typeface="ＭＳ Ｐゴシック" charset="-128"/>
                <a:cs typeface="ＭＳ Ｐゴシック" charset="-128"/>
              </a:rPr>
              <a:t> metabolic rate (W))</a:t>
            </a:r>
          </a:p>
        </p:txBody>
      </p:sp>
      <p:sp>
        <p:nvSpPr>
          <p:cNvPr id="41997" name="Rectangle 14"/>
          <p:cNvSpPr>
            <a:spLocks noChangeArrowheads="1"/>
          </p:cNvSpPr>
          <p:nvPr/>
        </p:nvSpPr>
        <p:spPr bwMode="auto">
          <a:xfrm>
            <a:off x="1828800" y="1981200"/>
            <a:ext cx="2438400" cy="6858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a:p>
        </p:txBody>
      </p:sp>
      <p:sp>
        <p:nvSpPr>
          <p:cNvPr id="41998" name="Text Box 15"/>
          <p:cNvSpPr txBox="1">
            <a:spLocks noChangeArrowheads="1"/>
          </p:cNvSpPr>
          <p:nvPr/>
        </p:nvSpPr>
        <p:spPr bwMode="auto">
          <a:xfrm>
            <a:off x="1600200" y="1768475"/>
            <a:ext cx="2717800" cy="830263"/>
          </a:xfrm>
          <a:prstGeom prst="rect">
            <a:avLst/>
          </a:prstGeom>
          <a:noFill/>
          <a:ln w="9525">
            <a:noFill/>
            <a:miter lim="800000"/>
            <a:headEnd/>
            <a:tailEnd/>
          </a:ln>
        </p:spPr>
        <p:txBody>
          <a:bodyPr wrap="none">
            <a:prstTxWarp prst="textNoShape">
              <a:avLst/>
            </a:prstTxWarp>
            <a:spAutoFit/>
          </a:bodyPr>
          <a:lstStyle/>
          <a:p>
            <a:r>
              <a:rPr lang="en-US"/>
              <a:t>Slope=0.74+/-0.03</a:t>
            </a:r>
          </a:p>
          <a:p>
            <a:r>
              <a:rPr lang="en-US"/>
              <a:t>	r</a:t>
            </a:r>
            <a:r>
              <a:rPr lang="en-US" baseline="30000"/>
              <a:t>2</a:t>
            </a:r>
            <a:r>
              <a:rPr lang="en-US"/>
              <a:t>=0.99</a:t>
            </a:r>
          </a:p>
        </p:txBody>
      </p:sp>
    </p:spTree>
    <p:extLst>
      <p:ext uri="{BB962C8B-B14F-4D97-AF65-F5344CB8AC3E}">
        <p14:creationId xmlns:p14="http://schemas.microsoft.com/office/powerpoint/2010/main" val="28343422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2"/>
          <p:cNvPicPr>
            <a:picLocks noChangeAspect="1" noChangeArrowheads="1"/>
          </p:cNvPicPr>
          <p:nvPr/>
        </p:nvPicPr>
        <p:blipFill>
          <a:blip r:embed="rId4"/>
          <a:srcRect/>
          <a:stretch>
            <a:fillRect/>
          </a:stretch>
        </p:blipFill>
        <p:spPr bwMode="auto">
          <a:xfrm>
            <a:off x="1905000" y="990600"/>
            <a:ext cx="5257800" cy="5867400"/>
          </a:xfrm>
          <a:prstGeom prst="rect">
            <a:avLst/>
          </a:prstGeom>
          <a:noFill/>
          <a:ln w="9525">
            <a:noFill/>
            <a:miter lim="800000"/>
            <a:headEnd/>
            <a:tailEnd/>
          </a:ln>
        </p:spPr>
      </p:pic>
      <p:sp>
        <p:nvSpPr>
          <p:cNvPr id="52228" name="Rectangle 3"/>
          <p:cNvSpPr>
            <a:spLocks noGrp="1" noChangeArrowheads="1"/>
          </p:cNvSpPr>
          <p:nvPr>
            <p:ph type="title"/>
          </p:nvPr>
        </p:nvSpPr>
        <p:spPr>
          <a:xfrm>
            <a:off x="0" y="-76200"/>
            <a:ext cx="9144000" cy="1066800"/>
          </a:xfrm>
        </p:spPr>
        <p:txBody>
          <a:bodyPr/>
          <a:lstStyle/>
          <a:p>
            <a:pPr eaLnBrk="1" hangingPunct="1"/>
            <a:r>
              <a:rPr lang="en-US" sz="3200" dirty="0"/>
              <a:t>f</a:t>
            </a:r>
            <a:r>
              <a:rPr lang="en-US" sz="3200" dirty="0" smtClean="0"/>
              <a:t>ocus </a:t>
            </a:r>
            <a:r>
              <a:rPr lang="en-US" sz="3200" dirty="0"/>
              <a:t>on hierarchical, branching network</a:t>
            </a:r>
            <a:endParaRPr lang="en-US" dirty="0"/>
          </a:p>
        </p:txBody>
      </p:sp>
      <p:sp>
        <p:nvSpPr>
          <p:cNvPr id="52229" name="Text Box 4"/>
          <p:cNvSpPr txBox="1">
            <a:spLocks noChangeArrowheads="1"/>
          </p:cNvSpPr>
          <p:nvPr/>
        </p:nvSpPr>
        <p:spPr bwMode="auto">
          <a:xfrm>
            <a:off x="7375525" y="4238625"/>
            <a:ext cx="1065213" cy="457200"/>
          </a:xfrm>
          <a:prstGeom prst="rect">
            <a:avLst/>
          </a:prstGeom>
          <a:noFill/>
          <a:ln w="9525">
            <a:noFill/>
            <a:miter lim="800000"/>
            <a:headEnd/>
            <a:tailEnd/>
          </a:ln>
        </p:spPr>
        <p:txBody>
          <a:bodyPr wrap="none">
            <a:prstTxWarp prst="textNoShape">
              <a:avLst/>
            </a:prstTxWarp>
            <a:spAutoFit/>
          </a:bodyPr>
          <a:lstStyle/>
          <a:p>
            <a:r>
              <a:rPr lang="en-US"/>
              <a:t>level 0</a:t>
            </a:r>
          </a:p>
        </p:txBody>
      </p:sp>
      <p:sp>
        <p:nvSpPr>
          <p:cNvPr id="52230" name="Line 5"/>
          <p:cNvSpPr>
            <a:spLocks noChangeShapeType="1"/>
          </p:cNvSpPr>
          <p:nvPr/>
        </p:nvSpPr>
        <p:spPr bwMode="auto">
          <a:xfrm flipH="1">
            <a:off x="5562600" y="4495800"/>
            <a:ext cx="1600200" cy="0"/>
          </a:xfrm>
          <a:prstGeom prst="line">
            <a:avLst/>
          </a:prstGeom>
          <a:noFill/>
          <a:ln w="25400">
            <a:solidFill>
              <a:srgbClr val="4F81BD"/>
            </a:solidFill>
            <a:round/>
            <a:headEnd/>
            <a:tailEnd type="triangle" w="med" len="med"/>
          </a:ln>
        </p:spPr>
        <p:txBody>
          <a:bodyPr wrap="none" anchor="ctr">
            <a:prstTxWarp prst="textNoShape">
              <a:avLst/>
            </a:prstTxWarp>
          </a:bodyPr>
          <a:lstStyle/>
          <a:p>
            <a:endParaRPr lang="en-US"/>
          </a:p>
        </p:txBody>
      </p:sp>
      <p:sp>
        <p:nvSpPr>
          <p:cNvPr id="52231" name="Text Box 6"/>
          <p:cNvSpPr txBox="1">
            <a:spLocks noChangeArrowheads="1"/>
          </p:cNvSpPr>
          <p:nvPr/>
        </p:nvSpPr>
        <p:spPr bwMode="auto">
          <a:xfrm>
            <a:off x="7375525" y="2409825"/>
            <a:ext cx="1065213" cy="457200"/>
          </a:xfrm>
          <a:prstGeom prst="rect">
            <a:avLst/>
          </a:prstGeom>
          <a:noFill/>
          <a:ln w="9525">
            <a:noFill/>
            <a:miter lim="800000"/>
            <a:headEnd/>
            <a:tailEnd/>
          </a:ln>
        </p:spPr>
        <p:txBody>
          <a:bodyPr wrap="none">
            <a:prstTxWarp prst="textNoShape">
              <a:avLst/>
            </a:prstTxWarp>
            <a:spAutoFit/>
          </a:bodyPr>
          <a:lstStyle/>
          <a:p>
            <a:r>
              <a:rPr lang="en-US"/>
              <a:t>level 1</a:t>
            </a:r>
          </a:p>
        </p:txBody>
      </p:sp>
      <p:sp>
        <p:nvSpPr>
          <p:cNvPr id="52232" name="Line 7"/>
          <p:cNvSpPr>
            <a:spLocks noChangeShapeType="1"/>
          </p:cNvSpPr>
          <p:nvPr/>
        </p:nvSpPr>
        <p:spPr bwMode="auto">
          <a:xfrm flipH="1">
            <a:off x="6477000" y="2590800"/>
            <a:ext cx="762000" cy="0"/>
          </a:xfrm>
          <a:prstGeom prst="line">
            <a:avLst/>
          </a:prstGeom>
          <a:noFill/>
          <a:ln w="25400">
            <a:solidFill>
              <a:srgbClr val="4F81BD"/>
            </a:solidFill>
            <a:round/>
            <a:headEnd/>
            <a:tailEnd type="triangle" w="med" len="med"/>
          </a:ln>
        </p:spPr>
        <p:txBody>
          <a:bodyPr wrap="none" anchor="ctr">
            <a:prstTxWarp prst="textNoShape">
              <a:avLst/>
            </a:prstTxWarp>
          </a:bodyPr>
          <a:lstStyle/>
          <a:p>
            <a:endParaRPr lang="en-US"/>
          </a:p>
        </p:txBody>
      </p:sp>
      <p:sp>
        <p:nvSpPr>
          <p:cNvPr id="52233" name="Text Box 8"/>
          <p:cNvSpPr txBox="1">
            <a:spLocks noChangeArrowheads="1"/>
          </p:cNvSpPr>
          <p:nvPr/>
        </p:nvSpPr>
        <p:spPr bwMode="auto">
          <a:xfrm>
            <a:off x="7299325" y="1647825"/>
            <a:ext cx="1065213" cy="457200"/>
          </a:xfrm>
          <a:prstGeom prst="rect">
            <a:avLst/>
          </a:prstGeom>
          <a:noFill/>
          <a:ln w="9525">
            <a:noFill/>
            <a:miter lim="800000"/>
            <a:headEnd/>
            <a:tailEnd/>
          </a:ln>
        </p:spPr>
        <p:txBody>
          <a:bodyPr wrap="none">
            <a:prstTxWarp prst="textNoShape">
              <a:avLst/>
            </a:prstTxWarp>
            <a:spAutoFit/>
          </a:bodyPr>
          <a:lstStyle/>
          <a:p>
            <a:r>
              <a:rPr lang="en-US"/>
              <a:t>level 2</a:t>
            </a:r>
          </a:p>
        </p:txBody>
      </p:sp>
      <p:sp>
        <p:nvSpPr>
          <p:cNvPr id="52234" name="Line 9"/>
          <p:cNvSpPr>
            <a:spLocks noChangeShapeType="1"/>
          </p:cNvSpPr>
          <p:nvPr/>
        </p:nvSpPr>
        <p:spPr bwMode="auto">
          <a:xfrm flipH="1">
            <a:off x="5638800" y="1828800"/>
            <a:ext cx="1600200" cy="228600"/>
          </a:xfrm>
          <a:prstGeom prst="line">
            <a:avLst/>
          </a:prstGeom>
          <a:noFill/>
          <a:ln w="25400">
            <a:solidFill>
              <a:srgbClr val="4F81BD"/>
            </a:solidFill>
            <a:round/>
            <a:headEnd/>
            <a:tailEnd type="triangle" w="med" len="med"/>
          </a:ln>
        </p:spPr>
        <p:txBody>
          <a:bodyPr wrap="none" anchor="ctr">
            <a:prstTxWarp prst="textNoShape">
              <a:avLst/>
            </a:prstTxWarp>
          </a:bodyPr>
          <a:lstStyle/>
          <a:p>
            <a:endParaRPr lang="en-US"/>
          </a:p>
        </p:txBody>
      </p:sp>
      <p:sp>
        <p:nvSpPr>
          <p:cNvPr id="52235" name="Line 10"/>
          <p:cNvSpPr>
            <a:spLocks noChangeShapeType="1"/>
          </p:cNvSpPr>
          <p:nvPr/>
        </p:nvSpPr>
        <p:spPr bwMode="auto">
          <a:xfrm flipH="1">
            <a:off x="6781800" y="2819400"/>
            <a:ext cx="609600" cy="990600"/>
          </a:xfrm>
          <a:prstGeom prst="line">
            <a:avLst/>
          </a:prstGeom>
          <a:noFill/>
          <a:ln w="25400">
            <a:solidFill>
              <a:srgbClr val="4F81BD"/>
            </a:solidFill>
            <a:round/>
            <a:headEnd/>
            <a:tailEnd type="triangle" w="med" len="med"/>
          </a:ln>
        </p:spPr>
        <p:txBody>
          <a:bodyPr wrap="none" anchor="ctr">
            <a:prstTxWarp prst="textNoShape">
              <a:avLst/>
            </a:prstTxWarp>
          </a:bodyPr>
          <a:lstStyle/>
          <a:p>
            <a:endParaRPr lang="en-US"/>
          </a:p>
        </p:txBody>
      </p:sp>
      <p:sp>
        <p:nvSpPr>
          <p:cNvPr id="52236" name="Rectangle 11"/>
          <p:cNvSpPr>
            <a:spLocks noChangeArrowheads="1"/>
          </p:cNvSpPr>
          <p:nvPr/>
        </p:nvSpPr>
        <p:spPr bwMode="auto">
          <a:xfrm>
            <a:off x="7620000" y="5854700"/>
            <a:ext cx="1065213" cy="457200"/>
          </a:xfrm>
          <a:prstGeom prst="rect">
            <a:avLst/>
          </a:prstGeom>
          <a:noFill/>
          <a:ln w="9525">
            <a:noFill/>
            <a:miter lim="800000"/>
            <a:headEnd/>
            <a:tailEnd/>
          </a:ln>
        </p:spPr>
        <p:txBody>
          <a:bodyPr wrap="none">
            <a:prstTxWarp prst="textNoShape">
              <a:avLst/>
            </a:prstTxWarp>
            <a:spAutoFit/>
          </a:bodyPr>
          <a:lstStyle/>
          <a:p>
            <a:r>
              <a:rPr lang="en-US"/>
              <a:t>level 2</a:t>
            </a:r>
          </a:p>
        </p:txBody>
      </p:sp>
      <p:sp>
        <p:nvSpPr>
          <p:cNvPr id="52237" name="Line 12"/>
          <p:cNvSpPr>
            <a:spLocks noChangeShapeType="1"/>
          </p:cNvSpPr>
          <p:nvPr/>
        </p:nvSpPr>
        <p:spPr bwMode="auto">
          <a:xfrm flipH="1">
            <a:off x="5486400" y="6096000"/>
            <a:ext cx="2133600" cy="228600"/>
          </a:xfrm>
          <a:prstGeom prst="line">
            <a:avLst/>
          </a:prstGeom>
          <a:noFill/>
          <a:ln w="25400">
            <a:solidFill>
              <a:srgbClr val="4F81BD"/>
            </a:solidFill>
            <a:round/>
            <a:headEnd/>
            <a:tailEnd type="triangle" w="med" len="med"/>
          </a:ln>
        </p:spPr>
        <p:txBody>
          <a:bodyPr wrap="none" anchor="ctr">
            <a:prstTxWarp prst="textNoShape">
              <a:avLst/>
            </a:prstTxWarp>
          </a:bodyPr>
          <a:lstStyle/>
          <a:p>
            <a:endParaRPr lang="en-US"/>
          </a:p>
        </p:txBody>
      </p:sp>
      <p:grpSp>
        <p:nvGrpSpPr>
          <p:cNvPr id="2" name="Group 17"/>
          <p:cNvGrpSpPr>
            <a:grpSpLocks/>
          </p:cNvGrpSpPr>
          <p:nvPr/>
        </p:nvGrpSpPr>
        <p:grpSpPr bwMode="auto">
          <a:xfrm>
            <a:off x="144463" y="2333625"/>
            <a:ext cx="1608137" cy="1349375"/>
            <a:chOff x="91" y="1470"/>
            <a:chExt cx="1013" cy="850"/>
          </a:xfrm>
        </p:grpSpPr>
        <p:graphicFrame>
          <p:nvGraphicFramePr>
            <p:cNvPr id="52226" name="Object 2"/>
            <p:cNvGraphicFramePr>
              <a:graphicFrameLocks noChangeAspect="1"/>
            </p:cNvGraphicFramePr>
            <p:nvPr/>
          </p:nvGraphicFramePr>
          <p:xfrm>
            <a:off x="144" y="1999"/>
            <a:ext cx="864" cy="321"/>
          </p:xfrm>
          <a:graphic>
            <a:graphicData uri="http://schemas.openxmlformats.org/presentationml/2006/ole">
              <mc:AlternateContent xmlns:mc="http://schemas.openxmlformats.org/markup-compatibility/2006">
                <mc:Choice xmlns:v="urn:schemas-microsoft-com:vml" Requires="v">
                  <p:oleObj spid="_x0000_s8228" name="Equation" r:id="rId5" imgW="342900" imgH="127000" progId="Equation.DSMT4">
                    <p:embed/>
                  </p:oleObj>
                </mc:Choice>
                <mc:Fallback>
                  <p:oleObj name="Equation" r:id="rId5" imgW="342900" imgH="127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 y="1999"/>
                          <a:ext cx="864" cy="321"/>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2239" name="Text Box 16"/>
            <p:cNvSpPr txBox="1">
              <a:spLocks noChangeArrowheads="1"/>
            </p:cNvSpPr>
            <p:nvPr/>
          </p:nvSpPr>
          <p:spPr bwMode="auto">
            <a:xfrm>
              <a:off x="91" y="1470"/>
              <a:ext cx="1013" cy="518"/>
            </a:xfrm>
            <a:prstGeom prst="rect">
              <a:avLst/>
            </a:prstGeom>
            <a:noFill/>
            <a:ln w="9525">
              <a:noFill/>
              <a:miter lim="800000"/>
              <a:headEnd/>
              <a:tailEnd/>
            </a:ln>
          </p:spPr>
          <p:txBody>
            <a:bodyPr wrap="none">
              <a:prstTxWarp prst="textNoShape">
                <a:avLst/>
              </a:prstTxWarp>
              <a:spAutoFit/>
            </a:bodyPr>
            <a:lstStyle/>
            <a:p>
              <a:pPr algn="ctr"/>
              <a:r>
                <a:rPr lang="en-US"/>
                <a:t>branching </a:t>
              </a:r>
            </a:p>
            <a:p>
              <a:pPr algn="ctr"/>
              <a:r>
                <a:rPr lang="en-US"/>
                <a:t>ratio</a:t>
              </a:r>
            </a:p>
          </p:txBody>
        </p:sp>
      </p:grpSp>
    </p:spTree>
    <p:extLst>
      <p:ext uri="{BB962C8B-B14F-4D97-AF65-F5344CB8AC3E}">
        <p14:creationId xmlns:p14="http://schemas.microsoft.com/office/powerpoint/2010/main" val="29757570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p:cNvSpPr>
            <a:spLocks noGrp="1" noChangeArrowheads="1"/>
          </p:cNvSpPr>
          <p:nvPr>
            <p:ph type="ctrTitle"/>
          </p:nvPr>
        </p:nvSpPr>
        <p:spPr>
          <a:xfrm>
            <a:off x="-382514" y="76200"/>
            <a:ext cx="9678914" cy="1143000"/>
          </a:xfrm>
          <a:noFill/>
        </p:spPr>
        <p:txBody>
          <a:bodyPr>
            <a:normAutofit/>
          </a:bodyPr>
          <a:lstStyle/>
          <a:p>
            <a:pPr eaLnBrk="1" hangingPunct="1"/>
            <a:r>
              <a:rPr lang="en-US" sz="3600" dirty="0" smtClean="0"/>
              <a:t>asymmetric </a:t>
            </a:r>
            <a:r>
              <a:rPr lang="en-US" sz="3600" dirty="0"/>
              <a:t>branching in left coronary artery</a:t>
            </a:r>
          </a:p>
        </p:txBody>
      </p:sp>
      <p:pic>
        <p:nvPicPr>
          <p:cNvPr id="115715" name="Picture 6" descr="Picture 1"/>
          <p:cNvPicPr>
            <a:picLocks noChangeAspect="1" noChangeArrowheads="1"/>
          </p:cNvPicPr>
          <p:nvPr/>
        </p:nvPicPr>
        <p:blipFill>
          <a:blip r:embed="rId3"/>
          <a:srcRect/>
          <a:stretch>
            <a:fillRect/>
          </a:stretch>
        </p:blipFill>
        <p:spPr bwMode="auto">
          <a:xfrm>
            <a:off x="3048000" y="1295400"/>
            <a:ext cx="2911475" cy="5486400"/>
          </a:xfrm>
          <a:prstGeom prst="rect">
            <a:avLst/>
          </a:prstGeom>
          <a:noFill/>
          <a:ln w="9525">
            <a:noFill/>
            <a:miter lim="800000"/>
            <a:headEnd/>
            <a:tailEnd/>
          </a:ln>
        </p:spPr>
      </p:pic>
    </p:spTree>
    <p:extLst>
      <p:ext uri="{BB962C8B-B14F-4D97-AF65-F5344CB8AC3E}">
        <p14:creationId xmlns:p14="http://schemas.microsoft.com/office/powerpoint/2010/main" val="4058426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336612" y="2590800"/>
            <a:ext cx="8121588" cy="1143000"/>
          </a:xfrm>
        </p:spPr>
        <p:txBody>
          <a:bodyPr>
            <a:normAutofit/>
          </a:bodyPr>
          <a:lstStyle/>
          <a:p>
            <a:r>
              <a:rPr lang="en-US" dirty="0">
                <a:solidFill>
                  <a:srgbClr val="000000"/>
                </a:solidFill>
              </a:rPr>
              <a:t>c</a:t>
            </a:r>
            <a:r>
              <a:rPr lang="en-US" dirty="0" smtClean="0">
                <a:solidFill>
                  <a:srgbClr val="000000"/>
                </a:solidFill>
              </a:rPr>
              <a:t>haracterizing asymmetry</a:t>
            </a:r>
            <a:endParaRPr lang="en-US" dirty="0">
              <a:solidFill>
                <a:srgbClr val="000000"/>
              </a:solidFill>
            </a:endParaRPr>
          </a:p>
        </p:txBody>
      </p:sp>
    </p:spTree>
    <p:extLst>
      <p:ext uri="{BB962C8B-B14F-4D97-AF65-F5344CB8AC3E}">
        <p14:creationId xmlns:p14="http://schemas.microsoft.com/office/powerpoint/2010/main" val="40581909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symmetry </a:t>
            </a:r>
            <a:r>
              <a:rPr lang="en-US" dirty="0"/>
              <a:t>d</a:t>
            </a:r>
            <a:r>
              <a:rPr lang="en-US" dirty="0" smtClean="0"/>
              <a:t>istributions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322" y="29387941"/>
            <a:ext cx="10638800" cy="4023360"/>
          </a:xfrm>
          <a:prstGeom prst="rect">
            <a:avLst/>
          </a:prstGeom>
        </p:spPr>
      </p:pic>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5722" y="29540341"/>
            <a:ext cx="10638800" cy="4023360"/>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122" y="29692741"/>
            <a:ext cx="10638800" cy="402336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910" y="29184741"/>
            <a:ext cx="10638800" cy="4023360"/>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10" y="2057984"/>
            <a:ext cx="9205743" cy="3481409"/>
          </a:xfrm>
          <a:prstGeom prst="rect">
            <a:avLst/>
          </a:prstGeom>
        </p:spPr>
      </p:pic>
      <p:sp>
        <p:nvSpPr>
          <p:cNvPr id="8" name="TextBox 7"/>
          <p:cNvSpPr txBox="1"/>
          <p:nvPr/>
        </p:nvSpPr>
        <p:spPr>
          <a:xfrm>
            <a:off x="675840" y="5760027"/>
            <a:ext cx="8146080" cy="707886"/>
          </a:xfrm>
          <a:prstGeom prst="rect">
            <a:avLst/>
          </a:prstGeom>
          <a:noFill/>
        </p:spPr>
        <p:txBody>
          <a:bodyPr wrap="none" rtlCol="0">
            <a:spAutoFit/>
          </a:bodyPr>
          <a:lstStyle/>
          <a:p>
            <a:r>
              <a:rPr lang="en-US" sz="2000" dirty="0" smtClean="0"/>
              <a:t>Ratio of smallest to largest child radius or length at single branching junction</a:t>
            </a:r>
          </a:p>
          <a:p>
            <a:r>
              <a:rPr lang="en-US" sz="2000" dirty="0" smtClean="0"/>
              <a:t>						   symmetry=1</a:t>
            </a:r>
            <a:endParaRPr lang="en-US" sz="2000" dirty="0"/>
          </a:p>
        </p:txBody>
      </p:sp>
      <p:sp>
        <p:nvSpPr>
          <p:cNvPr id="9" name="Text Box 24"/>
          <p:cNvSpPr txBox="1">
            <a:spLocks noChangeArrowheads="1"/>
          </p:cNvSpPr>
          <p:nvPr/>
        </p:nvSpPr>
        <p:spPr bwMode="auto">
          <a:xfrm>
            <a:off x="6449482" y="6570702"/>
            <a:ext cx="2694518" cy="276999"/>
          </a:xfrm>
          <a:prstGeom prst="rect">
            <a:avLst/>
          </a:prstGeom>
          <a:noFill/>
          <a:ln w="9525">
            <a:noFill/>
            <a:miter lim="800000"/>
            <a:headEnd/>
            <a:tailEnd/>
          </a:ln>
        </p:spPr>
        <p:txBody>
          <a:bodyPr wrap="none">
            <a:prstTxWarp prst="textNoShape">
              <a:avLst/>
            </a:prstTxWarp>
            <a:spAutoFit/>
          </a:bodyPr>
          <a:lstStyle/>
          <a:p>
            <a:r>
              <a:rPr lang="en-US" sz="1200" dirty="0" smtClean="0"/>
              <a:t>Hunt and Savage, </a:t>
            </a:r>
            <a:r>
              <a:rPr lang="en-US" sz="1200" i="1" dirty="0" smtClean="0"/>
              <a:t>Phys. Rev. X</a:t>
            </a:r>
            <a:r>
              <a:rPr lang="en-US" sz="1200" dirty="0" smtClean="0"/>
              <a:t>, in review</a:t>
            </a:r>
            <a:endParaRPr lang="en-US" sz="1200" dirty="0"/>
          </a:p>
        </p:txBody>
      </p:sp>
    </p:spTree>
    <p:extLst>
      <p:ext uri="{BB962C8B-B14F-4D97-AF65-F5344CB8AC3E}">
        <p14:creationId xmlns:p14="http://schemas.microsoft.com/office/powerpoint/2010/main" val="32946523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336612" y="2590800"/>
            <a:ext cx="8121588" cy="1143000"/>
          </a:xfrm>
        </p:spPr>
        <p:txBody>
          <a:bodyPr>
            <a:normAutofit fontScale="90000"/>
          </a:bodyPr>
          <a:lstStyle/>
          <a:p>
            <a:pPr eaLnBrk="1" hangingPunct="1"/>
            <a:r>
              <a:rPr lang="en-US" dirty="0" smtClean="0">
                <a:solidFill>
                  <a:srgbClr val="000000"/>
                </a:solidFill>
              </a:rPr>
              <a:t>predictions based on optimal models</a:t>
            </a:r>
            <a:endParaRPr lang="en-US" dirty="0">
              <a:solidFill>
                <a:srgbClr val="000000"/>
              </a:solidFill>
            </a:endParaRPr>
          </a:p>
        </p:txBody>
      </p:sp>
    </p:spTree>
    <p:extLst>
      <p:ext uri="{BB962C8B-B14F-4D97-AF65-F5344CB8AC3E}">
        <p14:creationId xmlns:p14="http://schemas.microsoft.com/office/powerpoint/2010/main" val="7896505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26" y="173038"/>
            <a:ext cx="8591374" cy="1143000"/>
          </a:xfrm>
        </p:spPr>
        <p:txBody>
          <a:bodyPr>
            <a:normAutofit fontScale="90000"/>
          </a:bodyPr>
          <a:lstStyle/>
          <a:p>
            <a:r>
              <a:rPr lang="en-US" dirty="0"/>
              <a:t>n</a:t>
            </a:r>
            <a:r>
              <a:rPr lang="en-US" dirty="0" smtClean="0"/>
              <a:t>etwork-level comparison for optimized construction costs</a:t>
            </a:r>
            <a:endParaRPr lang="en-US" dirty="0"/>
          </a:p>
        </p:txBody>
      </p:sp>
      <p:grpSp>
        <p:nvGrpSpPr>
          <p:cNvPr id="4" name="Group 3"/>
          <p:cNvGrpSpPr/>
          <p:nvPr/>
        </p:nvGrpSpPr>
        <p:grpSpPr>
          <a:xfrm>
            <a:off x="-1914076" y="4620203"/>
            <a:ext cx="11951246" cy="686154"/>
            <a:chOff x="34036153" y="15812131"/>
            <a:chExt cx="17170247" cy="1632624"/>
          </a:xfrm>
        </p:grpSpPr>
        <p:grpSp>
          <p:nvGrpSpPr>
            <p:cNvPr id="9" name="Group 8"/>
            <p:cNvGrpSpPr/>
            <p:nvPr/>
          </p:nvGrpSpPr>
          <p:grpSpPr>
            <a:xfrm>
              <a:off x="36923186" y="15812131"/>
              <a:ext cx="11604375" cy="427964"/>
              <a:chOff x="36923186" y="14104390"/>
              <a:chExt cx="11604375" cy="427964"/>
            </a:xfrm>
          </p:grpSpPr>
          <p:sp>
            <p:nvSpPr>
              <p:cNvPr id="12" name="Rectangle 11"/>
              <p:cNvSpPr/>
              <p:nvPr/>
            </p:nvSpPr>
            <p:spPr>
              <a:xfrm>
                <a:off x="42441448" y="14152436"/>
                <a:ext cx="636193" cy="369332"/>
              </a:xfrm>
              <a:prstGeom prst="rect">
                <a:avLst/>
              </a:prstGeom>
            </p:spPr>
            <p:txBody>
              <a:bodyPr wrap="square">
                <a:spAutoFit/>
              </a:bodyPr>
              <a:lstStyle/>
              <a:p>
                <a:endParaRPr lang="en-US" sz="1800" kern="1200" dirty="0">
                  <a:latin typeface="Times" panose="02020603050405020304" pitchFamily="18" charset="0"/>
                  <a:cs typeface="Times" panose="02020603050405020304" pitchFamily="18" charset="0"/>
                </a:endParaRPr>
              </a:p>
            </p:txBody>
          </p:sp>
          <p:sp>
            <p:nvSpPr>
              <p:cNvPr id="13" name="Rectangle 12"/>
              <p:cNvSpPr/>
              <p:nvPr/>
            </p:nvSpPr>
            <p:spPr>
              <a:xfrm>
                <a:off x="47891368" y="14104390"/>
                <a:ext cx="636193" cy="369332"/>
              </a:xfrm>
              <a:prstGeom prst="rect">
                <a:avLst/>
              </a:prstGeom>
            </p:spPr>
            <p:txBody>
              <a:bodyPr wrap="square">
                <a:spAutoFit/>
              </a:bodyPr>
              <a:lstStyle/>
              <a:p>
                <a:endParaRPr lang="en-US" sz="1800" kern="1200" dirty="0">
                  <a:latin typeface="Times" panose="02020603050405020304" pitchFamily="18" charset="0"/>
                  <a:cs typeface="Times" panose="02020603050405020304" pitchFamily="18" charset="0"/>
                </a:endParaRPr>
              </a:p>
            </p:txBody>
          </p:sp>
          <p:sp>
            <p:nvSpPr>
              <p:cNvPr id="14" name="Rectangle 13"/>
              <p:cNvSpPr/>
              <p:nvPr/>
            </p:nvSpPr>
            <p:spPr>
              <a:xfrm>
                <a:off x="36923186" y="14163022"/>
                <a:ext cx="636193" cy="369332"/>
              </a:xfrm>
              <a:prstGeom prst="rect">
                <a:avLst/>
              </a:prstGeom>
            </p:spPr>
            <p:txBody>
              <a:bodyPr wrap="square">
                <a:spAutoFit/>
              </a:bodyPr>
              <a:lstStyle/>
              <a:p>
                <a:endParaRPr lang="en-US" sz="1800" kern="1200" dirty="0">
                  <a:latin typeface="Times" panose="02020603050405020304" pitchFamily="18" charset="0"/>
                  <a:cs typeface="Times" panose="02020603050405020304" pitchFamily="18" charset="0"/>
                </a:endParaRPr>
              </a:p>
            </p:txBody>
          </p:sp>
        </p:grpSp>
        <p:sp>
          <p:nvSpPr>
            <p:cNvPr id="10" name="Rectangle 9"/>
            <p:cNvSpPr/>
            <p:nvPr/>
          </p:nvSpPr>
          <p:spPr>
            <a:xfrm>
              <a:off x="34036153" y="16053348"/>
              <a:ext cx="17170247" cy="1391407"/>
            </a:xfrm>
            <a:prstGeom prst="rect">
              <a:avLst/>
            </a:prstGeom>
          </p:spPr>
          <p:txBody>
            <a:bodyPr wrap="square">
              <a:spAutoFit/>
            </a:bodyPr>
            <a:lstStyle/>
            <a:p>
              <a:pPr>
                <a:spcAft>
                  <a:spcPts val="1200"/>
                </a:spcAft>
                <a:buClr>
                  <a:srgbClr val="F82C49"/>
                </a:buClr>
              </a:pPr>
              <a:endParaRPr lang="en-US" sz="3200" kern="1200" dirty="0" smtClean="0">
                <a:latin typeface="Times" panose="02020603050405020304" pitchFamily="18" charset="0"/>
                <a:cs typeface="Times" panose="02020603050405020304" pitchFamily="18" charset="0"/>
              </a:endParaRPr>
            </a:p>
          </p:txBody>
        </p:sp>
      </p:grpSp>
      <p:sp>
        <p:nvSpPr>
          <p:cNvPr id="3" name="Rectangle 2"/>
          <p:cNvSpPr/>
          <p:nvPr/>
        </p:nvSpPr>
        <p:spPr>
          <a:xfrm>
            <a:off x="4479667" y="3290501"/>
            <a:ext cx="184666" cy="276999"/>
          </a:xfrm>
          <a:prstGeom prst="rect">
            <a:avLst/>
          </a:prstGeom>
        </p:spPr>
        <p:txBody>
          <a:bodyPr wrap="none">
            <a:spAutoFit/>
          </a:bodyPr>
          <a:lstStyle/>
          <a:p>
            <a:r>
              <a:rPr lang="en-US" baseline="30000" dirty="0"/>
              <a:t> </a:t>
            </a:r>
            <a:endParaRPr lang="en-US" dirty="0"/>
          </a:p>
        </p:txBody>
      </p:sp>
      <p:sp>
        <p:nvSpPr>
          <p:cNvPr id="5" name="Rectangle 4"/>
          <p:cNvSpPr/>
          <p:nvPr/>
        </p:nvSpPr>
        <p:spPr>
          <a:xfrm>
            <a:off x="4479667" y="3290501"/>
            <a:ext cx="184666" cy="276999"/>
          </a:xfrm>
          <a:prstGeom prst="rect">
            <a:avLst/>
          </a:prstGeom>
        </p:spPr>
        <p:txBody>
          <a:bodyPr wrap="none">
            <a:spAutoFit/>
          </a:bodyPr>
          <a:lstStyle/>
          <a:p>
            <a:r>
              <a:rPr lang="en-US" baseline="30000" dirty="0"/>
              <a:t> </a:t>
            </a:r>
            <a:endParaRPr lang="en-US" dirty="0"/>
          </a:p>
        </p:txBody>
      </p:sp>
      <p:pic>
        <p:nvPicPr>
          <p:cNvPr id="7" name="Picture 6" descr="Screen Shot 2015-12-15 at 12.1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965"/>
            <a:ext cx="9144000" cy="4001871"/>
          </a:xfrm>
          <a:prstGeom prst="rect">
            <a:avLst/>
          </a:prstGeom>
        </p:spPr>
      </p:pic>
      <p:sp>
        <p:nvSpPr>
          <p:cNvPr id="15" name="Text Box 24"/>
          <p:cNvSpPr txBox="1">
            <a:spLocks noChangeArrowheads="1"/>
          </p:cNvSpPr>
          <p:nvPr/>
        </p:nvSpPr>
        <p:spPr bwMode="auto">
          <a:xfrm>
            <a:off x="7325098" y="6545302"/>
            <a:ext cx="1818902" cy="276999"/>
          </a:xfrm>
          <a:prstGeom prst="rect">
            <a:avLst/>
          </a:prstGeom>
          <a:noFill/>
          <a:ln w="9525">
            <a:noFill/>
            <a:miter lim="800000"/>
            <a:headEnd/>
            <a:tailEnd/>
          </a:ln>
        </p:spPr>
        <p:txBody>
          <a:bodyPr wrap="none">
            <a:prstTxWarp prst="textNoShape">
              <a:avLst/>
            </a:prstTxWarp>
            <a:spAutoFit/>
          </a:bodyPr>
          <a:lstStyle/>
          <a:p>
            <a:r>
              <a:rPr lang="en-US" sz="1200" dirty="0" err="1" smtClean="0"/>
              <a:t>Tekin</a:t>
            </a:r>
            <a:r>
              <a:rPr lang="en-US" sz="1200" dirty="0" smtClean="0"/>
              <a:t> and Savage, in prep.</a:t>
            </a:r>
            <a:endParaRPr lang="en-US" sz="1200" dirty="0"/>
          </a:p>
        </p:txBody>
      </p:sp>
    </p:spTree>
    <p:extLst>
      <p:ext uri="{BB962C8B-B14F-4D97-AF65-F5344CB8AC3E}">
        <p14:creationId xmlns:p14="http://schemas.microsoft.com/office/powerpoint/2010/main" val="39037881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972"/>
            <a:ext cx="8229600" cy="1143000"/>
          </a:xfrm>
        </p:spPr>
        <p:txBody>
          <a:bodyPr>
            <a:normAutofit/>
          </a:bodyPr>
          <a:lstStyle/>
          <a:p>
            <a:r>
              <a:rPr lang="en-US" dirty="0"/>
              <a:t>n</a:t>
            </a:r>
            <a:r>
              <a:rPr lang="en-US" dirty="0" smtClean="0"/>
              <a:t>ode-level comparison</a:t>
            </a:r>
            <a:endParaRPr lang="en-US" dirty="0"/>
          </a:p>
        </p:txBody>
      </p:sp>
      <p:grpSp>
        <p:nvGrpSpPr>
          <p:cNvPr id="4" name="Group 3"/>
          <p:cNvGrpSpPr/>
          <p:nvPr/>
        </p:nvGrpSpPr>
        <p:grpSpPr>
          <a:xfrm>
            <a:off x="-1914076" y="4620203"/>
            <a:ext cx="11951246" cy="686154"/>
            <a:chOff x="34036153" y="15812131"/>
            <a:chExt cx="17170247" cy="1632624"/>
          </a:xfrm>
        </p:grpSpPr>
        <p:grpSp>
          <p:nvGrpSpPr>
            <p:cNvPr id="9" name="Group 8"/>
            <p:cNvGrpSpPr/>
            <p:nvPr/>
          </p:nvGrpSpPr>
          <p:grpSpPr>
            <a:xfrm>
              <a:off x="36923186" y="15812131"/>
              <a:ext cx="11604375" cy="427964"/>
              <a:chOff x="36923186" y="14104390"/>
              <a:chExt cx="11604375" cy="427964"/>
            </a:xfrm>
          </p:grpSpPr>
          <p:sp>
            <p:nvSpPr>
              <p:cNvPr id="12" name="Rectangle 11"/>
              <p:cNvSpPr/>
              <p:nvPr/>
            </p:nvSpPr>
            <p:spPr>
              <a:xfrm>
                <a:off x="42441448" y="14152436"/>
                <a:ext cx="636193" cy="369332"/>
              </a:xfrm>
              <a:prstGeom prst="rect">
                <a:avLst/>
              </a:prstGeom>
            </p:spPr>
            <p:txBody>
              <a:bodyPr wrap="square">
                <a:spAutoFit/>
              </a:bodyPr>
              <a:lstStyle/>
              <a:p>
                <a:endParaRPr lang="en-US" sz="1800" kern="1200" dirty="0">
                  <a:latin typeface="Times" panose="02020603050405020304" pitchFamily="18" charset="0"/>
                  <a:cs typeface="Times" panose="02020603050405020304" pitchFamily="18" charset="0"/>
                </a:endParaRPr>
              </a:p>
            </p:txBody>
          </p:sp>
          <p:sp>
            <p:nvSpPr>
              <p:cNvPr id="13" name="Rectangle 12"/>
              <p:cNvSpPr/>
              <p:nvPr/>
            </p:nvSpPr>
            <p:spPr>
              <a:xfrm>
                <a:off x="47891368" y="14104390"/>
                <a:ext cx="636193" cy="369332"/>
              </a:xfrm>
              <a:prstGeom prst="rect">
                <a:avLst/>
              </a:prstGeom>
            </p:spPr>
            <p:txBody>
              <a:bodyPr wrap="square">
                <a:spAutoFit/>
              </a:bodyPr>
              <a:lstStyle/>
              <a:p>
                <a:endParaRPr lang="en-US" sz="1800" kern="1200" dirty="0">
                  <a:latin typeface="Times" panose="02020603050405020304" pitchFamily="18" charset="0"/>
                  <a:cs typeface="Times" panose="02020603050405020304" pitchFamily="18" charset="0"/>
                </a:endParaRPr>
              </a:p>
            </p:txBody>
          </p:sp>
          <p:sp>
            <p:nvSpPr>
              <p:cNvPr id="14" name="Rectangle 13"/>
              <p:cNvSpPr/>
              <p:nvPr/>
            </p:nvSpPr>
            <p:spPr>
              <a:xfrm>
                <a:off x="36923186" y="14163022"/>
                <a:ext cx="636193" cy="369332"/>
              </a:xfrm>
              <a:prstGeom prst="rect">
                <a:avLst/>
              </a:prstGeom>
            </p:spPr>
            <p:txBody>
              <a:bodyPr wrap="square">
                <a:spAutoFit/>
              </a:bodyPr>
              <a:lstStyle/>
              <a:p>
                <a:endParaRPr lang="en-US" sz="1800" kern="1200" dirty="0">
                  <a:latin typeface="Times" panose="02020603050405020304" pitchFamily="18" charset="0"/>
                  <a:cs typeface="Times" panose="02020603050405020304" pitchFamily="18" charset="0"/>
                </a:endParaRPr>
              </a:p>
            </p:txBody>
          </p:sp>
        </p:grpSp>
        <p:sp>
          <p:nvSpPr>
            <p:cNvPr id="10" name="Rectangle 9"/>
            <p:cNvSpPr/>
            <p:nvPr/>
          </p:nvSpPr>
          <p:spPr>
            <a:xfrm>
              <a:off x="34036153" y="16053348"/>
              <a:ext cx="17170247" cy="1391407"/>
            </a:xfrm>
            <a:prstGeom prst="rect">
              <a:avLst/>
            </a:prstGeom>
          </p:spPr>
          <p:txBody>
            <a:bodyPr wrap="square">
              <a:spAutoFit/>
            </a:bodyPr>
            <a:lstStyle/>
            <a:p>
              <a:pPr>
                <a:spcAft>
                  <a:spcPts val="1200"/>
                </a:spcAft>
                <a:buClr>
                  <a:srgbClr val="F82C49"/>
                </a:buClr>
              </a:pPr>
              <a:endParaRPr lang="en-US" sz="3200" kern="1200" dirty="0" smtClean="0">
                <a:latin typeface="Times" panose="02020603050405020304" pitchFamily="18" charset="0"/>
                <a:cs typeface="Times" panose="02020603050405020304" pitchFamily="18" charset="0"/>
              </a:endParaRPr>
            </a:p>
          </p:txBody>
        </p:sp>
      </p:gr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48650" y="4925588"/>
            <a:ext cx="5407384" cy="4251960"/>
          </a:xfrm>
          <a:prstGeom prst="rect">
            <a:avLst/>
          </a:prstGeom>
        </p:spPr>
      </p:pic>
      <p:pic>
        <p:nvPicPr>
          <p:cNvPr id="6" name="Picture 5" descr="Screen Shot 2015-12-15 at 12.15.37 PM.png"/>
          <p:cNvPicPr>
            <a:picLocks noChangeAspect="1"/>
          </p:cNvPicPr>
          <p:nvPr/>
        </p:nvPicPr>
        <p:blipFill rotWithShape="1">
          <a:blip r:embed="rId3">
            <a:extLst>
              <a:ext uri="{28A0092B-C50C-407E-A947-70E740481C1C}">
                <a14:useLocalDpi xmlns:a14="http://schemas.microsoft.com/office/drawing/2010/main" val="0"/>
              </a:ext>
            </a:extLst>
          </a:blip>
          <a:srcRect b="2071"/>
          <a:stretch/>
        </p:blipFill>
        <p:spPr>
          <a:xfrm>
            <a:off x="108126" y="1778000"/>
            <a:ext cx="8890551" cy="4548334"/>
          </a:xfrm>
          <a:prstGeom prst="rect">
            <a:avLst/>
          </a:prstGeom>
        </p:spPr>
      </p:pic>
      <p:sp>
        <p:nvSpPr>
          <p:cNvPr id="15" name="Text Box 24"/>
          <p:cNvSpPr txBox="1">
            <a:spLocks noChangeArrowheads="1"/>
          </p:cNvSpPr>
          <p:nvPr/>
        </p:nvSpPr>
        <p:spPr bwMode="auto">
          <a:xfrm>
            <a:off x="7325098" y="6545302"/>
            <a:ext cx="1818902" cy="276999"/>
          </a:xfrm>
          <a:prstGeom prst="rect">
            <a:avLst/>
          </a:prstGeom>
          <a:noFill/>
          <a:ln w="9525">
            <a:noFill/>
            <a:miter lim="800000"/>
            <a:headEnd/>
            <a:tailEnd/>
          </a:ln>
        </p:spPr>
        <p:txBody>
          <a:bodyPr wrap="none">
            <a:prstTxWarp prst="textNoShape">
              <a:avLst/>
            </a:prstTxWarp>
            <a:spAutoFit/>
          </a:bodyPr>
          <a:lstStyle/>
          <a:p>
            <a:r>
              <a:rPr lang="en-US" sz="1200" dirty="0" err="1" smtClean="0"/>
              <a:t>Tekin</a:t>
            </a:r>
            <a:r>
              <a:rPr lang="en-US" sz="1200" dirty="0" smtClean="0"/>
              <a:t> and Savage, in prep.</a:t>
            </a:r>
            <a:endParaRPr lang="en-US" sz="1200" dirty="0"/>
          </a:p>
        </p:txBody>
      </p:sp>
    </p:spTree>
    <p:extLst>
      <p:ext uri="{BB962C8B-B14F-4D97-AF65-F5344CB8AC3E}">
        <p14:creationId xmlns:p14="http://schemas.microsoft.com/office/powerpoint/2010/main" val="52838011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0"/>
            <a:ext cx="8229600" cy="1143000"/>
          </a:xfrm>
        </p:spPr>
        <p:txBody>
          <a:bodyPr>
            <a:normAutofit fontScale="90000"/>
          </a:bodyPr>
          <a:lstStyle/>
          <a:p>
            <a:r>
              <a:rPr lang="en-US" dirty="0"/>
              <a:t>o</a:t>
            </a:r>
            <a:r>
              <a:rPr lang="en-US" dirty="0" smtClean="0"/>
              <a:t>ptimizing for flow and power loss</a:t>
            </a:r>
            <a:br>
              <a:rPr lang="en-US" dirty="0" smtClean="0"/>
            </a:br>
            <a:r>
              <a:rPr lang="en-US" dirty="0" smtClean="0"/>
              <a:t>cannot be done at single branching</a:t>
            </a:r>
            <a:endParaRPr lang="en-US" dirty="0"/>
          </a:p>
        </p:txBody>
      </p:sp>
      <p:pic>
        <p:nvPicPr>
          <p:cNvPr id="3" name="Picture 2" descr="Screen Shot 2015-12-15 at 12.18.58 PM.png"/>
          <p:cNvPicPr>
            <a:picLocks noChangeAspect="1"/>
          </p:cNvPicPr>
          <p:nvPr/>
        </p:nvPicPr>
        <p:blipFill rotWithShape="1">
          <a:blip r:embed="rId2">
            <a:extLst>
              <a:ext uri="{28A0092B-C50C-407E-A947-70E740481C1C}">
                <a14:useLocalDpi xmlns:a14="http://schemas.microsoft.com/office/drawing/2010/main" val="0"/>
              </a:ext>
            </a:extLst>
          </a:blip>
          <a:srcRect r="50139"/>
          <a:stretch/>
        </p:blipFill>
        <p:spPr>
          <a:xfrm>
            <a:off x="1444851" y="1045709"/>
            <a:ext cx="5999445" cy="5947636"/>
          </a:xfrm>
          <a:prstGeom prst="rect">
            <a:avLst/>
          </a:prstGeom>
        </p:spPr>
      </p:pic>
      <p:sp>
        <p:nvSpPr>
          <p:cNvPr id="4" name="Text Box 24"/>
          <p:cNvSpPr txBox="1">
            <a:spLocks noChangeArrowheads="1"/>
          </p:cNvSpPr>
          <p:nvPr/>
        </p:nvSpPr>
        <p:spPr bwMode="auto">
          <a:xfrm>
            <a:off x="7325098" y="6545302"/>
            <a:ext cx="1818902" cy="276999"/>
          </a:xfrm>
          <a:prstGeom prst="rect">
            <a:avLst/>
          </a:prstGeom>
          <a:noFill/>
          <a:ln w="9525">
            <a:noFill/>
            <a:miter lim="800000"/>
            <a:headEnd/>
            <a:tailEnd/>
          </a:ln>
        </p:spPr>
        <p:txBody>
          <a:bodyPr wrap="none">
            <a:prstTxWarp prst="textNoShape">
              <a:avLst/>
            </a:prstTxWarp>
            <a:spAutoFit/>
          </a:bodyPr>
          <a:lstStyle/>
          <a:p>
            <a:r>
              <a:rPr lang="en-US" sz="1200" dirty="0" err="1" smtClean="0"/>
              <a:t>Tekin</a:t>
            </a:r>
            <a:r>
              <a:rPr lang="en-US" sz="1200" dirty="0" smtClean="0"/>
              <a:t> and Savage, in prep.</a:t>
            </a:r>
            <a:endParaRPr lang="en-US" sz="1200" dirty="0"/>
          </a:p>
        </p:txBody>
      </p:sp>
    </p:spTree>
    <p:extLst>
      <p:ext uri="{BB962C8B-B14F-4D97-AF65-F5344CB8AC3E}">
        <p14:creationId xmlns:p14="http://schemas.microsoft.com/office/powerpoint/2010/main" val="207323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336612" y="2590800"/>
            <a:ext cx="8121588" cy="1143000"/>
          </a:xfrm>
        </p:spPr>
        <p:txBody>
          <a:bodyPr>
            <a:normAutofit fontScale="90000"/>
          </a:bodyPr>
          <a:lstStyle/>
          <a:p>
            <a:pPr eaLnBrk="1" hangingPunct="1"/>
            <a:r>
              <a:rPr lang="en-US" dirty="0">
                <a:solidFill>
                  <a:srgbClr val="000000"/>
                </a:solidFill>
              </a:rPr>
              <a:t>r</a:t>
            </a:r>
            <a:r>
              <a:rPr lang="en-US" dirty="0" smtClean="0">
                <a:solidFill>
                  <a:srgbClr val="000000"/>
                </a:solidFill>
              </a:rPr>
              <a:t>andom branching from node level to intermediate to network level</a:t>
            </a:r>
            <a:endParaRPr lang="en-US" dirty="0">
              <a:solidFill>
                <a:srgbClr val="000000"/>
              </a:solidFill>
            </a:endParaRPr>
          </a:p>
        </p:txBody>
      </p:sp>
    </p:spTree>
    <p:extLst>
      <p:ext uri="{BB962C8B-B14F-4D97-AF65-F5344CB8AC3E}">
        <p14:creationId xmlns:p14="http://schemas.microsoft.com/office/powerpoint/2010/main" val="2850357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628650" y="2126261"/>
            <a:ext cx="7886700" cy="5264723"/>
          </a:xfrm>
        </p:spPr>
        <p:txBody>
          <a:bodyPr>
            <a:normAutofit/>
          </a:bodyPr>
          <a:lstStyle/>
          <a:p>
            <a:pPr marL="0" indent="0">
              <a:buNone/>
            </a:pPr>
            <a:r>
              <a:rPr lang="en-US" dirty="0" smtClean="0">
                <a:latin typeface="Times New Roman" charset="0"/>
                <a:ea typeface="Times New Roman" charset="0"/>
                <a:cs typeface="Times New Roman" charset="0"/>
              </a:rPr>
              <a:t>For each triangle </a:t>
            </a:r>
            <a:r>
              <a:rPr lang="en-US" dirty="0">
                <a:latin typeface="Times New Roman" charset="0"/>
                <a:ea typeface="Times New Roman" charset="0"/>
                <a:cs typeface="Times New Roman" charset="0"/>
              </a:rPr>
              <a:t>c</a:t>
            </a:r>
            <a:r>
              <a:rPr lang="en-US" dirty="0" smtClean="0">
                <a:latin typeface="Times New Roman" charset="0"/>
                <a:ea typeface="Times New Roman" charset="0"/>
                <a:cs typeface="Times New Roman" charset="0"/>
              </a:rPr>
              <a:t>reate 1000 random points inside each triangle</a:t>
            </a:r>
          </a:p>
          <a:p>
            <a:endParaRPr lang="en-US" dirty="0">
              <a:latin typeface="Times New Roman" charset="0"/>
              <a:ea typeface="Times New Roman" charset="0"/>
              <a:cs typeface="Times New Roman" charset="0"/>
            </a:endParaRPr>
          </a:p>
          <a:p>
            <a:endParaRPr lang="en-US" dirty="0" smtClean="0">
              <a:latin typeface="Times New Roman" charset="0"/>
              <a:ea typeface="Times New Roman" charset="0"/>
              <a:cs typeface="Times New Roman" charset="0"/>
            </a:endParaRPr>
          </a:p>
          <a:p>
            <a:pPr marL="0" indent="0">
              <a:buNone/>
            </a:pPr>
            <a:endParaRPr lang="en-US" dirty="0">
              <a:latin typeface="Times New Roman" charset="0"/>
              <a:ea typeface="Times New Roman" charset="0"/>
              <a:cs typeface="Times New Roman" charset="0"/>
            </a:endParaRPr>
          </a:p>
          <a:p>
            <a:pPr marL="0" indent="0">
              <a:buNone/>
            </a:pPr>
            <a:endParaRPr lang="en-US" dirty="0" smtClean="0">
              <a:latin typeface="Times New Roman" charset="0"/>
              <a:ea typeface="Times New Roman" charset="0"/>
              <a:cs typeface="Times New Roman" charset="0"/>
            </a:endParaRPr>
          </a:p>
          <a:p>
            <a:pPr marL="0" indent="0">
              <a:buNone/>
            </a:pPr>
            <a:endParaRPr lang="en-US" dirty="0">
              <a:latin typeface="Times New Roman" charset="0"/>
              <a:ea typeface="Times New Roman" charset="0"/>
              <a:cs typeface="Times New Roman" charset="0"/>
            </a:endParaRPr>
          </a:p>
          <a:p>
            <a:pPr marL="0" indent="0">
              <a:buNone/>
            </a:pPr>
            <a:endParaRPr lang="en-US" dirty="0" smtClean="0">
              <a:latin typeface="Times New Roman" charset="0"/>
              <a:ea typeface="Times New Roman" charset="0"/>
              <a:cs typeface="Times New Roman" charset="0"/>
            </a:endParaRPr>
          </a:p>
          <a:p>
            <a:pPr marL="0" indent="0">
              <a:buNone/>
            </a:pPr>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pic>
        <p:nvPicPr>
          <p:cNvPr id="3" name="310 randompoin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33219" y="3246621"/>
            <a:ext cx="3200400" cy="3200400"/>
          </a:xfrm>
          <a:prstGeom prst="rect">
            <a:avLst/>
          </a:prstGeom>
        </p:spPr>
      </p:pic>
      <p:sp>
        <p:nvSpPr>
          <p:cNvPr id="6" name="Title 1"/>
          <p:cNvSpPr>
            <a:spLocks noGrp="1"/>
          </p:cNvSpPr>
          <p:nvPr>
            <p:ph type="title"/>
          </p:nvPr>
        </p:nvSpPr>
        <p:spPr>
          <a:xfrm>
            <a:off x="0" y="401638"/>
            <a:ext cx="9144000" cy="1143000"/>
          </a:xfrm>
        </p:spPr>
        <p:txBody>
          <a:bodyPr>
            <a:normAutofit/>
          </a:bodyPr>
          <a:lstStyle/>
          <a:p>
            <a:r>
              <a:rPr lang="en-US" dirty="0"/>
              <a:t>l</a:t>
            </a:r>
            <a:r>
              <a:rPr lang="en-US" dirty="0" smtClean="0"/>
              <a:t>ocal constraint</a:t>
            </a:r>
            <a:endParaRPr lang="en-US" dirty="0"/>
          </a:p>
        </p:txBody>
      </p:sp>
      <p:sp>
        <p:nvSpPr>
          <p:cNvPr id="5" name="Text Box 24"/>
          <p:cNvSpPr txBox="1">
            <a:spLocks noChangeArrowheads="1"/>
          </p:cNvSpPr>
          <p:nvPr/>
        </p:nvSpPr>
        <p:spPr bwMode="auto">
          <a:xfrm>
            <a:off x="7325098" y="6545302"/>
            <a:ext cx="1818902" cy="276999"/>
          </a:xfrm>
          <a:prstGeom prst="rect">
            <a:avLst/>
          </a:prstGeom>
          <a:noFill/>
          <a:ln w="9525">
            <a:noFill/>
            <a:miter lim="800000"/>
            <a:headEnd/>
            <a:tailEnd/>
          </a:ln>
        </p:spPr>
        <p:txBody>
          <a:bodyPr wrap="none">
            <a:prstTxWarp prst="textNoShape">
              <a:avLst/>
            </a:prstTxWarp>
            <a:spAutoFit/>
          </a:bodyPr>
          <a:lstStyle/>
          <a:p>
            <a:r>
              <a:rPr lang="en-US" sz="1200" dirty="0" err="1" smtClean="0"/>
              <a:t>Tekin</a:t>
            </a:r>
            <a:r>
              <a:rPr lang="en-US" sz="1200" dirty="0" smtClean="0"/>
              <a:t> and Savage, in prep.</a:t>
            </a:r>
            <a:endParaRPr lang="en-US" sz="1200" dirty="0"/>
          </a:p>
        </p:txBody>
      </p:sp>
    </p:spTree>
    <p:extLst>
      <p:ext uri="{BB962C8B-B14F-4D97-AF65-F5344CB8AC3E}">
        <p14:creationId xmlns:p14="http://schemas.microsoft.com/office/powerpoint/2010/main" val="3454086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026" descr="fig3"/>
          <p:cNvPicPr>
            <a:picLocks noChangeAspect="1" noChangeArrowheads="1"/>
          </p:cNvPicPr>
          <p:nvPr/>
        </p:nvPicPr>
        <p:blipFill>
          <a:blip r:embed="rId3"/>
          <a:srcRect l="19608" t="8333" r="13725" b="54437"/>
          <a:stretch>
            <a:fillRect/>
          </a:stretch>
        </p:blipFill>
        <p:spPr bwMode="auto">
          <a:xfrm>
            <a:off x="2057400" y="685800"/>
            <a:ext cx="5445125" cy="3103563"/>
          </a:xfrm>
          <a:prstGeom prst="rect">
            <a:avLst/>
          </a:prstGeom>
          <a:noFill/>
          <a:ln w="9525">
            <a:noFill/>
            <a:miter lim="800000"/>
            <a:headEnd/>
            <a:tailEnd/>
          </a:ln>
        </p:spPr>
      </p:pic>
      <p:pic>
        <p:nvPicPr>
          <p:cNvPr id="46083" name="Picture 1027" descr="fig3"/>
          <p:cNvPicPr>
            <a:picLocks noChangeAspect="1" noChangeArrowheads="1"/>
          </p:cNvPicPr>
          <p:nvPr/>
        </p:nvPicPr>
        <p:blipFill>
          <a:blip r:embed="rId3"/>
          <a:srcRect l="19128" t="50757" r="13725" b="12627"/>
          <a:stretch>
            <a:fillRect/>
          </a:stretch>
        </p:blipFill>
        <p:spPr bwMode="auto">
          <a:xfrm>
            <a:off x="2057400" y="3848100"/>
            <a:ext cx="5410200" cy="3009900"/>
          </a:xfrm>
          <a:prstGeom prst="rect">
            <a:avLst/>
          </a:prstGeom>
          <a:noFill/>
          <a:ln w="9525">
            <a:noFill/>
            <a:miter lim="800000"/>
            <a:headEnd/>
            <a:tailEnd/>
          </a:ln>
        </p:spPr>
      </p:pic>
      <p:sp>
        <p:nvSpPr>
          <p:cNvPr id="46084" name="Text Box 1028"/>
          <p:cNvSpPr txBox="1">
            <a:spLocks noChangeArrowheads="1"/>
          </p:cNvSpPr>
          <p:nvPr/>
        </p:nvSpPr>
        <p:spPr bwMode="auto">
          <a:xfrm>
            <a:off x="2133600" y="0"/>
            <a:ext cx="5316538" cy="584200"/>
          </a:xfrm>
          <a:prstGeom prst="rect">
            <a:avLst/>
          </a:prstGeom>
          <a:noFill/>
          <a:ln w="9525">
            <a:noFill/>
            <a:miter lim="800000"/>
            <a:headEnd/>
            <a:tailEnd/>
          </a:ln>
        </p:spPr>
        <p:txBody>
          <a:bodyPr wrap="none">
            <a:prstTxWarp prst="textNoShape">
              <a:avLst/>
            </a:prstTxWarp>
            <a:spAutoFit/>
          </a:bodyPr>
          <a:lstStyle/>
          <a:p>
            <a:r>
              <a:rPr lang="en-US" sz="3200"/>
              <a:t>Typical Mass-Specific Rates</a:t>
            </a:r>
            <a:endParaRPr lang="en-US"/>
          </a:p>
        </p:txBody>
      </p:sp>
      <p:sp>
        <p:nvSpPr>
          <p:cNvPr id="46085" name="Rectangle 1029"/>
          <p:cNvSpPr>
            <a:spLocks noChangeArrowheads="1"/>
          </p:cNvSpPr>
          <p:nvPr/>
        </p:nvSpPr>
        <p:spPr bwMode="auto">
          <a:xfrm>
            <a:off x="7543800" y="6019800"/>
            <a:ext cx="1600200" cy="581025"/>
          </a:xfrm>
          <a:prstGeom prst="rect">
            <a:avLst/>
          </a:prstGeom>
          <a:noFill/>
          <a:ln w="9525">
            <a:noFill/>
            <a:miter lim="800000"/>
            <a:headEnd/>
            <a:tailEnd/>
          </a:ln>
        </p:spPr>
        <p:txBody>
          <a:bodyPr>
            <a:prstTxWarp prst="textNoShape">
              <a:avLst/>
            </a:prstTxWarp>
            <a:spAutoFit/>
          </a:bodyPr>
          <a:lstStyle/>
          <a:p>
            <a:r>
              <a:rPr lang="en-US" sz="1600"/>
              <a:t>Savage, et al., </a:t>
            </a:r>
            <a:r>
              <a:rPr lang="en-US" sz="1600" i="1"/>
              <a:t>Func. Eco</a:t>
            </a:r>
            <a:r>
              <a:rPr lang="en-US" sz="1600"/>
              <a:t>., 2004</a:t>
            </a:r>
          </a:p>
        </p:txBody>
      </p:sp>
    </p:spTree>
    <p:extLst>
      <p:ext uri="{BB962C8B-B14F-4D97-AF65-F5344CB8AC3E}">
        <p14:creationId xmlns:p14="http://schemas.microsoft.com/office/powerpoint/2010/main" val="3373044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739900"/>
            <a:ext cx="9143999" cy="4366418"/>
            <a:chOff x="623293" y="2700112"/>
            <a:chExt cx="7842051" cy="3406206"/>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6873"/>
            <a:stretch/>
          </p:blipFill>
          <p:spPr>
            <a:xfrm>
              <a:off x="4807744" y="2700112"/>
              <a:ext cx="3657600" cy="3406206"/>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873"/>
            <a:stretch/>
          </p:blipFill>
          <p:spPr>
            <a:xfrm>
              <a:off x="623293" y="2700112"/>
              <a:ext cx="3657600" cy="3406206"/>
            </a:xfrm>
            <a:prstGeom prst="rect">
              <a:avLst/>
            </a:prstGeom>
          </p:spPr>
        </p:pic>
      </p:grpSp>
      <p:sp>
        <p:nvSpPr>
          <p:cNvPr id="9" name="TextBox 8"/>
          <p:cNvSpPr txBox="1"/>
          <p:nvPr/>
        </p:nvSpPr>
        <p:spPr>
          <a:xfrm>
            <a:off x="2222500" y="1549400"/>
            <a:ext cx="817201" cy="369332"/>
          </a:xfrm>
          <a:prstGeom prst="rect">
            <a:avLst/>
          </a:prstGeom>
          <a:noFill/>
        </p:spPr>
        <p:txBody>
          <a:bodyPr wrap="none" rtlCol="0">
            <a:spAutoFit/>
          </a:bodyPr>
          <a:lstStyle/>
          <a:p>
            <a:r>
              <a:rPr lang="en-US" dirty="0" smtClean="0"/>
              <a:t>mouse</a:t>
            </a:r>
            <a:endParaRPr lang="en-US" dirty="0"/>
          </a:p>
        </p:txBody>
      </p:sp>
      <p:sp>
        <p:nvSpPr>
          <p:cNvPr id="10" name="TextBox 9"/>
          <p:cNvSpPr txBox="1"/>
          <p:nvPr/>
        </p:nvSpPr>
        <p:spPr>
          <a:xfrm>
            <a:off x="6629400" y="1529834"/>
            <a:ext cx="843463" cy="369332"/>
          </a:xfrm>
          <a:prstGeom prst="rect">
            <a:avLst/>
          </a:prstGeom>
          <a:noFill/>
        </p:spPr>
        <p:txBody>
          <a:bodyPr wrap="none" rtlCol="0">
            <a:spAutoFit/>
          </a:bodyPr>
          <a:lstStyle/>
          <a:p>
            <a:r>
              <a:rPr lang="en-US" dirty="0" smtClean="0"/>
              <a:t>human</a:t>
            </a:r>
            <a:endParaRPr lang="en-US" dirty="0"/>
          </a:p>
        </p:txBody>
      </p:sp>
      <p:sp>
        <p:nvSpPr>
          <p:cNvPr id="11" name="Text Box 24"/>
          <p:cNvSpPr txBox="1">
            <a:spLocks noChangeArrowheads="1"/>
          </p:cNvSpPr>
          <p:nvPr/>
        </p:nvSpPr>
        <p:spPr bwMode="auto">
          <a:xfrm>
            <a:off x="7325098" y="6545302"/>
            <a:ext cx="1818902" cy="276999"/>
          </a:xfrm>
          <a:prstGeom prst="rect">
            <a:avLst/>
          </a:prstGeom>
          <a:noFill/>
          <a:ln w="9525">
            <a:noFill/>
            <a:miter lim="800000"/>
            <a:headEnd/>
            <a:tailEnd/>
          </a:ln>
        </p:spPr>
        <p:txBody>
          <a:bodyPr wrap="none">
            <a:prstTxWarp prst="textNoShape">
              <a:avLst/>
            </a:prstTxWarp>
            <a:spAutoFit/>
          </a:bodyPr>
          <a:lstStyle/>
          <a:p>
            <a:r>
              <a:rPr lang="en-US" sz="1200" dirty="0" err="1" smtClean="0"/>
              <a:t>Tekin</a:t>
            </a:r>
            <a:r>
              <a:rPr lang="en-US" sz="1200" dirty="0" smtClean="0"/>
              <a:t> and Savage, in prep.</a:t>
            </a:r>
            <a:endParaRPr lang="en-US" sz="1200" dirty="0"/>
          </a:p>
        </p:txBody>
      </p:sp>
      <p:sp>
        <p:nvSpPr>
          <p:cNvPr id="2" name="Title 1"/>
          <p:cNvSpPr>
            <a:spLocks noGrp="1"/>
          </p:cNvSpPr>
          <p:nvPr>
            <p:ph type="title"/>
          </p:nvPr>
        </p:nvSpPr>
        <p:spPr/>
        <p:txBody>
          <a:bodyPr/>
          <a:lstStyle/>
          <a:p>
            <a:r>
              <a:rPr lang="en-US" dirty="0"/>
              <a:t>c</a:t>
            </a:r>
            <a:r>
              <a:rPr lang="en-US" dirty="0" smtClean="0"/>
              <a:t>omparison to empirical data</a:t>
            </a:r>
            <a:endParaRPr lang="en-US" dirty="0"/>
          </a:p>
        </p:txBody>
      </p:sp>
    </p:spTree>
    <p:extLst>
      <p:ext uri="{BB962C8B-B14F-4D97-AF65-F5344CB8AC3E}">
        <p14:creationId xmlns:p14="http://schemas.microsoft.com/office/powerpoint/2010/main" val="70155174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a:spLocks noGrp="1"/>
          </p:cNvSpPr>
          <p:nvPr>
            <p:ph type="title"/>
          </p:nvPr>
        </p:nvSpPr>
        <p:spPr/>
        <p:txBody>
          <a:bodyPr>
            <a:normAutofit fontScale="90000"/>
          </a:bodyPr>
          <a:lstStyle/>
          <a:p>
            <a:r>
              <a:rPr lang="en-US" dirty="0"/>
              <a:t>g</a:t>
            </a:r>
            <a:r>
              <a:rPr lang="en-US" dirty="0" smtClean="0"/>
              <a:t>lobal constraint</a:t>
            </a:r>
            <a:br>
              <a:rPr lang="en-US" dirty="0" smtClean="0"/>
            </a:br>
            <a:r>
              <a:rPr lang="en-US" dirty="0" smtClean="0"/>
              <a:t>randomly place nodes within whole sphere with fixed terminal tips</a:t>
            </a:r>
            <a:endParaRPr lang="en-US" dirty="0"/>
          </a:p>
        </p:txBody>
      </p:sp>
      <p:pic>
        <p:nvPicPr>
          <p:cNvPr id="71" name="Picture 70"/>
          <p:cNvPicPr>
            <a:picLocks noChangeAspect="1"/>
          </p:cNvPicPr>
          <p:nvPr/>
        </p:nvPicPr>
        <p:blipFill rotWithShape="1">
          <a:blip r:embed="rId2">
            <a:extLst>
              <a:ext uri="{28A0092B-C50C-407E-A947-70E740481C1C}">
                <a14:useLocalDpi xmlns:a14="http://schemas.microsoft.com/office/drawing/2010/main" val="0"/>
              </a:ext>
            </a:extLst>
          </a:blip>
          <a:srcRect t="19698"/>
          <a:stretch/>
        </p:blipFill>
        <p:spPr>
          <a:xfrm>
            <a:off x="-1418789" y="2521466"/>
            <a:ext cx="11292014" cy="4526756"/>
          </a:xfrm>
          <a:prstGeom prst="rect">
            <a:avLst/>
          </a:prstGeom>
        </p:spPr>
      </p:pic>
      <p:sp>
        <p:nvSpPr>
          <p:cNvPr id="72" name="TextBox 71"/>
          <p:cNvSpPr txBox="1"/>
          <p:nvPr/>
        </p:nvSpPr>
        <p:spPr>
          <a:xfrm>
            <a:off x="1104900" y="2336800"/>
            <a:ext cx="1700180" cy="369332"/>
          </a:xfrm>
          <a:prstGeom prst="rect">
            <a:avLst/>
          </a:prstGeom>
          <a:noFill/>
        </p:spPr>
        <p:txBody>
          <a:bodyPr wrap="none" rtlCol="0">
            <a:spAutoFit/>
          </a:bodyPr>
          <a:lstStyle/>
          <a:p>
            <a:r>
              <a:rPr lang="en-US" dirty="0"/>
              <a:t>r</a:t>
            </a:r>
            <a:r>
              <a:rPr lang="en-US" dirty="0" smtClean="0"/>
              <a:t>eal mouse data</a:t>
            </a:r>
            <a:endParaRPr lang="en-US" dirty="0"/>
          </a:p>
        </p:txBody>
      </p:sp>
      <p:sp>
        <p:nvSpPr>
          <p:cNvPr id="73" name="TextBox 72"/>
          <p:cNvSpPr txBox="1"/>
          <p:nvPr/>
        </p:nvSpPr>
        <p:spPr>
          <a:xfrm>
            <a:off x="5880100" y="2304534"/>
            <a:ext cx="2267230" cy="369332"/>
          </a:xfrm>
          <a:prstGeom prst="rect">
            <a:avLst/>
          </a:prstGeom>
          <a:noFill/>
        </p:spPr>
        <p:txBody>
          <a:bodyPr wrap="none" rtlCol="0">
            <a:spAutoFit/>
          </a:bodyPr>
          <a:lstStyle/>
          <a:p>
            <a:r>
              <a:rPr lang="en-US" dirty="0" smtClean="0"/>
              <a:t>simulated mouse data</a:t>
            </a:r>
            <a:endParaRPr lang="en-US" dirty="0"/>
          </a:p>
        </p:txBody>
      </p:sp>
      <p:sp>
        <p:nvSpPr>
          <p:cNvPr id="6" name="Text Box 24"/>
          <p:cNvSpPr txBox="1">
            <a:spLocks noChangeArrowheads="1"/>
          </p:cNvSpPr>
          <p:nvPr/>
        </p:nvSpPr>
        <p:spPr bwMode="auto">
          <a:xfrm>
            <a:off x="7325098" y="6545302"/>
            <a:ext cx="1818902" cy="276999"/>
          </a:xfrm>
          <a:prstGeom prst="rect">
            <a:avLst/>
          </a:prstGeom>
          <a:noFill/>
          <a:ln w="9525">
            <a:noFill/>
            <a:miter lim="800000"/>
            <a:headEnd/>
            <a:tailEnd/>
          </a:ln>
        </p:spPr>
        <p:txBody>
          <a:bodyPr wrap="none">
            <a:prstTxWarp prst="textNoShape">
              <a:avLst/>
            </a:prstTxWarp>
            <a:spAutoFit/>
          </a:bodyPr>
          <a:lstStyle/>
          <a:p>
            <a:r>
              <a:rPr lang="en-US" sz="1200" dirty="0" err="1" smtClean="0"/>
              <a:t>Tekin</a:t>
            </a:r>
            <a:r>
              <a:rPr lang="en-US" sz="1200" dirty="0" smtClean="0"/>
              <a:t> and Savage, in prep.</a:t>
            </a:r>
            <a:endParaRPr lang="en-US" sz="1200" dirty="0"/>
          </a:p>
        </p:txBody>
      </p:sp>
    </p:spTree>
    <p:extLst>
      <p:ext uri="{BB962C8B-B14F-4D97-AF65-F5344CB8AC3E}">
        <p14:creationId xmlns:p14="http://schemas.microsoft.com/office/powerpoint/2010/main" val="289915769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257710"/>
            <a:ext cx="9139237" cy="6854428"/>
          </a:xfrm>
          <a:prstGeom prst="rect">
            <a:avLst/>
          </a:prstGeom>
        </p:spPr>
      </p:pic>
      <p:sp>
        <p:nvSpPr>
          <p:cNvPr id="2" name="Title 1"/>
          <p:cNvSpPr>
            <a:spLocks noGrp="1"/>
          </p:cNvSpPr>
          <p:nvPr>
            <p:ph type="title"/>
          </p:nvPr>
        </p:nvSpPr>
        <p:spPr/>
        <p:txBody>
          <a:bodyPr/>
          <a:lstStyle/>
          <a:p>
            <a:r>
              <a:rPr lang="en-US" dirty="0"/>
              <a:t>n</a:t>
            </a:r>
            <a:r>
              <a:rPr lang="en-US" dirty="0" smtClean="0"/>
              <a:t>ot a match to empirical data</a:t>
            </a:r>
            <a:endParaRPr lang="en-US" dirty="0"/>
          </a:p>
        </p:txBody>
      </p:sp>
      <p:sp>
        <p:nvSpPr>
          <p:cNvPr id="7" name="Title 1"/>
          <p:cNvSpPr txBox="1">
            <a:spLocks/>
          </p:cNvSpPr>
          <p:nvPr/>
        </p:nvSpPr>
        <p:spPr>
          <a:xfrm>
            <a:off x="457200" y="-24552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6" name="Text Box 24"/>
          <p:cNvSpPr txBox="1">
            <a:spLocks noChangeArrowheads="1"/>
          </p:cNvSpPr>
          <p:nvPr/>
        </p:nvSpPr>
        <p:spPr bwMode="auto">
          <a:xfrm>
            <a:off x="7325098" y="6545302"/>
            <a:ext cx="1818902" cy="276999"/>
          </a:xfrm>
          <a:prstGeom prst="rect">
            <a:avLst/>
          </a:prstGeom>
          <a:noFill/>
          <a:ln w="9525">
            <a:noFill/>
            <a:miter lim="800000"/>
            <a:headEnd/>
            <a:tailEnd/>
          </a:ln>
        </p:spPr>
        <p:txBody>
          <a:bodyPr wrap="none">
            <a:prstTxWarp prst="textNoShape">
              <a:avLst/>
            </a:prstTxWarp>
            <a:spAutoFit/>
          </a:bodyPr>
          <a:lstStyle/>
          <a:p>
            <a:r>
              <a:rPr lang="en-US" sz="1200" dirty="0" err="1" smtClean="0"/>
              <a:t>Tekin</a:t>
            </a:r>
            <a:r>
              <a:rPr lang="en-US" sz="1200" dirty="0" smtClean="0"/>
              <a:t> and Savage, in prep.</a:t>
            </a:r>
            <a:endParaRPr lang="en-US" sz="1200" dirty="0"/>
          </a:p>
        </p:txBody>
      </p:sp>
    </p:spTree>
    <p:extLst>
      <p:ext uri="{BB962C8B-B14F-4D97-AF65-F5344CB8AC3E}">
        <p14:creationId xmlns:p14="http://schemas.microsoft.com/office/powerpoint/2010/main" val="919476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89410" y="2838694"/>
            <a:ext cx="8415628" cy="3417133"/>
            <a:chOff x="163007" y="1440332"/>
            <a:chExt cx="11832729" cy="4300901"/>
          </a:xfrm>
        </p:grpSpPr>
        <p:grpSp>
          <p:nvGrpSpPr>
            <p:cNvPr id="88" name="Group 87"/>
            <p:cNvGrpSpPr/>
            <p:nvPr/>
          </p:nvGrpSpPr>
          <p:grpSpPr>
            <a:xfrm>
              <a:off x="185741" y="1903751"/>
              <a:ext cx="3505202" cy="3837482"/>
              <a:chOff x="4869305" y="1723869"/>
              <a:chExt cx="3505202" cy="3837482"/>
            </a:xfrm>
          </p:grpSpPr>
          <p:grpSp>
            <p:nvGrpSpPr>
              <p:cNvPr id="89" name="Group 88"/>
              <p:cNvGrpSpPr/>
              <p:nvPr/>
            </p:nvGrpSpPr>
            <p:grpSpPr>
              <a:xfrm>
                <a:off x="5085414" y="1876150"/>
                <a:ext cx="3086724" cy="3419193"/>
                <a:chOff x="5505138" y="1723497"/>
                <a:chExt cx="3086724" cy="3419193"/>
              </a:xfrm>
            </p:grpSpPr>
            <p:cxnSp>
              <p:nvCxnSpPr>
                <p:cNvPr id="91" name="Straight Connector 90"/>
                <p:cNvCxnSpPr/>
                <p:nvPr/>
              </p:nvCxnSpPr>
              <p:spPr>
                <a:xfrm flipV="1">
                  <a:off x="6433279" y="2659133"/>
                  <a:ext cx="629587" cy="1169233"/>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7062866" y="2659133"/>
                  <a:ext cx="447207" cy="702039"/>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237751" y="3361172"/>
                  <a:ext cx="272322" cy="1367668"/>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7510073" y="3361172"/>
                  <a:ext cx="642079" cy="573189"/>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5505138" y="3828367"/>
                  <a:ext cx="928141" cy="599606"/>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6300866" y="3828366"/>
                  <a:ext cx="132413" cy="617096"/>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5505138" y="4445462"/>
                  <a:ext cx="795728" cy="697228"/>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300866" y="4445462"/>
                  <a:ext cx="311670" cy="197184"/>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6971676" y="1723497"/>
                  <a:ext cx="91190" cy="955091"/>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7511011" y="3361173"/>
                  <a:ext cx="1080851" cy="286593"/>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8051436" y="3934362"/>
                  <a:ext cx="100716" cy="609692"/>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flipV="1">
                  <a:off x="8152152" y="3934361"/>
                  <a:ext cx="294806" cy="304847"/>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90" name="Rectangle 89"/>
              <p:cNvSpPr/>
              <p:nvPr/>
            </p:nvSpPr>
            <p:spPr>
              <a:xfrm>
                <a:off x="4869305" y="1723869"/>
                <a:ext cx="3505202" cy="38374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4333022" y="1903751"/>
              <a:ext cx="3505202" cy="3837482"/>
              <a:chOff x="4869305" y="1723869"/>
              <a:chExt cx="3505202" cy="3837482"/>
            </a:xfrm>
          </p:grpSpPr>
          <p:grpSp>
            <p:nvGrpSpPr>
              <p:cNvPr id="123" name="Group 122"/>
              <p:cNvGrpSpPr/>
              <p:nvPr/>
            </p:nvGrpSpPr>
            <p:grpSpPr>
              <a:xfrm>
                <a:off x="5085414" y="1876150"/>
                <a:ext cx="3086724" cy="3419193"/>
                <a:chOff x="5505138" y="1723497"/>
                <a:chExt cx="3086724" cy="3419193"/>
              </a:xfrm>
            </p:grpSpPr>
            <p:cxnSp>
              <p:nvCxnSpPr>
                <p:cNvPr id="131" name="Straight Connector 130"/>
                <p:cNvCxnSpPr/>
                <p:nvPr/>
              </p:nvCxnSpPr>
              <p:spPr>
                <a:xfrm flipV="1">
                  <a:off x="6433279" y="3256776"/>
                  <a:ext cx="583054" cy="571591"/>
                </a:xfrm>
                <a:prstGeom prst="line">
                  <a:avLst/>
                </a:prstGeom>
                <a:ln w="12700">
                  <a:solidFill>
                    <a:srgbClr val="007DC5"/>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flipV="1">
                  <a:off x="7014148" y="3271416"/>
                  <a:ext cx="495927" cy="89758"/>
                </a:xfrm>
                <a:prstGeom prst="line">
                  <a:avLst/>
                </a:prstGeom>
                <a:ln w="12700">
                  <a:solidFill>
                    <a:srgbClr val="007DC5"/>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7237751" y="3361172"/>
                  <a:ext cx="272322" cy="1367668"/>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7510073" y="3361172"/>
                  <a:ext cx="642079" cy="573189"/>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5505138" y="3828367"/>
                  <a:ext cx="928141" cy="599606"/>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6300866" y="3828366"/>
                  <a:ext cx="132413" cy="617096"/>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5505138" y="4445462"/>
                  <a:ext cx="795728" cy="697228"/>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6300866" y="4445462"/>
                  <a:ext cx="311670" cy="197184"/>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6971676" y="1723498"/>
                  <a:ext cx="42472" cy="1547918"/>
                </a:xfrm>
                <a:prstGeom prst="line">
                  <a:avLst/>
                </a:prstGeom>
                <a:ln w="12700">
                  <a:solidFill>
                    <a:srgbClr val="007DC5"/>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7017271" y="1723497"/>
                  <a:ext cx="492802" cy="1653915"/>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433279" y="1723498"/>
                  <a:ext cx="535274" cy="2104868"/>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456701" y="3377412"/>
                  <a:ext cx="1053372" cy="450954"/>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7511011" y="3361173"/>
                  <a:ext cx="1080851" cy="286593"/>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8051436" y="3934362"/>
                  <a:ext cx="100716" cy="609692"/>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8152152" y="3934361"/>
                  <a:ext cx="294806" cy="304847"/>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30" name="Rectangle 129"/>
              <p:cNvSpPr/>
              <p:nvPr/>
            </p:nvSpPr>
            <p:spPr>
              <a:xfrm>
                <a:off x="4869305" y="1723869"/>
                <a:ext cx="3505202" cy="38374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0" name="Striped Right Arrow 149"/>
            <p:cNvSpPr/>
            <p:nvPr/>
          </p:nvSpPr>
          <p:spPr>
            <a:xfrm>
              <a:off x="3787364" y="3656755"/>
              <a:ext cx="461106" cy="33147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50"/>
            <p:cNvGrpSpPr/>
            <p:nvPr/>
          </p:nvGrpSpPr>
          <p:grpSpPr>
            <a:xfrm>
              <a:off x="8490534" y="1903751"/>
              <a:ext cx="3505202" cy="3837482"/>
              <a:chOff x="4869305" y="1723869"/>
              <a:chExt cx="3505202" cy="3837482"/>
            </a:xfrm>
          </p:grpSpPr>
          <p:grpSp>
            <p:nvGrpSpPr>
              <p:cNvPr id="152" name="Group 151"/>
              <p:cNvGrpSpPr/>
              <p:nvPr/>
            </p:nvGrpSpPr>
            <p:grpSpPr>
              <a:xfrm>
                <a:off x="5055599" y="1876151"/>
                <a:ext cx="3116539" cy="3419192"/>
                <a:chOff x="5475323" y="1723498"/>
                <a:chExt cx="3116539" cy="3419192"/>
              </a:xfrm>
            </p:grpSpPr>
            <p:cxnSp>
              <p:nvCxnSpPr>
                <p:cNvPr id="154" name="Straight Connector 153"/>
                <p:cNvCxnSpPr/>
                <p:nvPr/>
              </p:nvCxnSpPr>
              <p:spPr>
                <a:xfrm flipV="1">
                  <a:off x="6433279" y="3256776"/>
                  <a:ext cx="583054" cy="571591"/>
                </a:xfrm>
                <a:prstGeom prst="line">
                  <a:avLst/>
                </a:prstGeom>
                <a:ln w="12700">
                  <a:solidFill>
                    <a:srgbClr val="007DC5"/>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flipV="1">
                  <a:off x="7014148" y="3271416"/>
                  <a:ext cx="495927" cy="89758"/>
                </a:xfrm>
                <a:prstGeom prst="line">
                  <a:avLst/>
                </a:prstGeom>
                <a:ln w="12700">
                  <a:solidFill>
                    <a:srgbClr val="007DC5"/>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7237751" y="3361172"/>
                  <a:ext cx="272322" cy="1367668"/>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flipV="1">
                  <a:off x="7510073" y="3361172"/>
                  <a:ext cx="642079" cy="573189"/>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5505138" y="3828367"/>
                  <a:ext cx="928141" cy="599606"/>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6300866" y="3828366"/>
                  <a:ext cx="132413" cy="617096"/>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505138" y="4445462"/>
                  <a:ext cx="795728" cy="697228"/>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6300866" y="4445462"/>
                  <a:ext cx="311670" cy="197184"/>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6971676" y="1723498"/>
                  <a:ext cx="42472" cy="1547918"/>
                </a:xfrm>
                <a:prstGeom prst="line">
                  <a:avLst/>
                </a:prstGeom>
                <a:ln w="12700">
                  <a:solidFill>
                    <a:srgbClr val="007DC5"/>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5475323" y="3271416"/>
                  <a:ext cx="1508064" cy="1156557"/>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6299928" y="3278994"/>
                  <a:ext cx="713274" cy="1174095"/>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flipV="1">
                  <a:off x="7511011" y="3361173"/>
                  <a:ext cx="1080851" cy="286593"/>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8051436" y="3934362"/>
                  <a:ext cx="100716" cy="609692"/>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H="1" flipV="1">
                  <a:off x="8152152" y="3934361"/>
                  <a:ext cx="294806" cy="304847"/>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53" name="Rectangle 152"/>
              <p:cNvSpPr/>
              <p:nvPr/>
            </p:nvSpPr>
            <p:spPr>
              <a:xfrm>
                <a:off x="4869305" y="1723869"/>
                <a:ext cx="3505202" cy="38374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Striped Right Arrow 167"/>
            <p:cNvSpPr/>
            <p:nvPr/>
          </p:nvSpPr>
          <p:spPr>
            <a:xfrm>
              <a:off x="7944876" y="3656755"/>
              <a:ext cx="461106" cy="33147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p:cNvCxnSpPr/>
            <p:nvPr/>
          </p:nvCxnSpPr>
          <p:spPr>
            <a:xfrm>
              <a:off x="8699071" y="4785624"/>
              <a:ext cx="797996" cy="1"/>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H="1" flipV="1">
              <a:off x="1915545" y="2038543"/>
              <a:ext cx="492802" cy="1653915"/>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1331553" y="2038544"/>
              <a:ext cx="535274" cy="2104868"/>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1354975" y="3692458"/>
              <a:ext cx="1053372" cy="450954"/>
            </a:xfrm>
            <a:prstGeom prst="line">
              <a:avLst/>
            </a:prstGeom>
            <a:ln w="952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163007" y="1496311"/>
              <a:ext cx="2961132" cy="369332"/>
            </a:xfrm>
            <a:prstGeom prst="rect">
              <a:avLst/>
            </a:prstGeom>
            <a:noFill/>
          </p:spPr>
          <p:txBody>
            <a:bodyPr wrap="none" rtlCol="0">
              <a:spAutoFit/>
            </a:bodyPr>
            <a:lstStyle/>
            <a:p>
              <a:r>
                <a:rPr lang="en-US" dirty="0" smtClean="0">
                  <a:latin typeface="Times New Roman" charset="0"/>
                  <a:ea typeface="Times New Roman" charset="0"/>
                  <a:cs typeface="Times New Roman" charset="0"/>
                </a:rPr>
                <a:t>Start from the first branching</a:t>
              </a:r>
              <a:endParaRPr lang="en-US" dirty="0">
                <a:latin typeface="Times New Roman" charset="0"/>
                <a:ea typeface="Times New Roman" charset="0"/>
                <a:cs typeface="Times New Roman" charset="0"/>
              </a:endParaRPr>
            </a:p>
          </p:txBody>
        </p:sp>
        <p:sp>
          <p:nvSpPr>
            <p:cNvPr id="174" name="TextBox 173"/>
            <p:cNvSpPr txBox="1"/>
            <p:nvPr/>
          </p:nvSpPr>
          <p:spPr>
            <a:xfrm>
              <a:off x="8490534" y="1440332"/>
              <a:ext cx="2839240" cy="369332"/>
            </a:xfrm>
            <a:prstGeom prst="rect">
              <a:avLst/>
            </a:prstGeom>
            <a:noFill/>
          </p:spPr>
          <p:txBody>
            <a:bodyPr wrap="none" rtlCol="0">
              <a:spAutoFit/>
            </a:bodyPr>
            <a:lstStyle/>
            <a:p>
              <a:r>
                <a:rPr lang="en-US" dirty="0" smtClean="0">
                  <a:latin typeface="Times New Roman" charset="0"/>
                  <a:ea typeface="Times New Roman" charset="0"/>
                  <a:cs typeface="Times New Roman" charset="0"/>
                </a:rPr>
                <a:t>Continue down towards tips</a:t>
              </a:r>
              <a:endParaRPr lang="en-US" dirty="0">
                <a:latin typeface="Times New Roman" charset="0"/>
                <a:ea typeface="Times New Roman" charset="0"/>
                <a:cs typeface="Times New Roman" charset="0"/>
              </a:endParaRPr>
            </a:p>
          </p:txBody>
        </p:sp>
        <p:cxnSp>
          <p:nvCxnSpPr>
            <p:cNvPr id="175" name="Straight Connector 174"/>
            <p:cNvCxnSpPr/>
            <p:nvPr/>
          </p:nvCxnSpPr>
          <p:spPr>
            <a:xfrm flipV="1">
              <a:off x="3176754" y="4574587"/>
              <a:ext cx="168482" cy="489631"/>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flipV="1">
              <a:off x="3340966" y="4571160"/>
              <a:ext cx="173364" cy="151165"/>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3341955" y="4452050"/>
              <a:ext cx="291676" cy="119694"/>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V="1">
              <a:off x="7328013" y="4571744"/>
              <a:ext cx="168482" cy="489631"/>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flipV="1">
              <a:off x="7492225" y="4568317"/>
              <a:ext cx="173364" cy="151165"/>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7493214" y="4449207"/>
              <a:ext cx="291676" cy="119694"/>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11484057" y="4571160"/>
              <a:ext cx="168482" cy="489631"/>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flipV="1">
              <a:off x="11648269" y="4567733"/>
              <a:ext cx="173364" cy="151165"/>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11649258" y="4448623"/>
              <a:ext cx="291676" cy="119694"/>
            </a:xfrm>
            <a:prstGeom prst="line">
              <a:avLst/>
            </a:prstGeom>
            <a:ln w="12700">
              <a:solidFill>
                <a:srgbClr val="D71E00"/>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84" name="Title 1"/>
          <p:cNvSpPr>
            <a:spLocks noGrp="1"/>
          </p:cNvSpPr>
          <p:nvPr>
            <p:ph type="title"/>
          </p:nvPr>
        </p:nvSpPr>
        <p:spPr>
          <a:xfrm>
            <a:off x="431800" y="668338"/>
            <a:ext cx="8229600" cy="1143000"/>
          </a:xfrm>
        </p:spPr>
        <p:txBody>
          <a:bodyPr>
            <a:normAutofit fontScale="90000"/>
          </a:bodyPr>
          <a:lstStyle/>
          <a:p>
            <a:r>
              <a:rPr lang="en-US" dirty="0" smtClean="0"/>
              <a:t>Intermediate </a:t>
            </a:r>
            <a:r>
              <a:rPr lang="en-US" dirty="0"/>
              <a:t>c</a:t>
            </a:r>
            <a:r>
              <a:rPr lang="en-US" dirty="0" smtClean="0"/>
              <a:t>onstraint</a:t>
            </a:r>
            <a:br>
              <a:rPr lang="en-US" dirty="0" smtClean="0"/>
            </a:br>
            <a:r>
              <a:rPr lang="en-US" dirty="0" smtClean="0"/>
              <a:t/>
            </a:r>
            <a:br>
              <a:rPr lang="en-US" dirty="0" smtClean="0"/>
            </a:br>
            <a:r>
              <a:rPr lang="en-US" dirty="0" smtClean="0"/>
              <a:t> network built by random placement with distance scale set by vessel size</a:t>
            </a:r>
            <a:endParaRPr lang="en-US" dirty="0"/>
          </a:p>
        </p:txBody>
      </p:sp>
      <p:sp>
        <p:nvSpPr>
          <p:cNvPr id="71" name="Text Box 24"/>
          <p:cNvSpPr txBox="1">
            <a:spLocks noChangeArrowheads="1"/>
          </p:cNvSpPr>
          <p:nvPr/>
        </p:nvSpPr>
        <p:spPr bwMode="auto">
          <a:xfrm>
            <a:off x="7325098" y="6545302"/>
            <a:ext cx="1818902" cy="276999"/>
          </a:xfrm>
          <a:prstGeom prst="rect">
            <a:avLst/>
          </a:prstGeom>
          <a:noFill/>
          <a:ln w="9525">
            <a:noFill/>
            <a:miter lim="800000"/>
            <a:headEnd/>
            <a:tailEnd/>
          </a:ln>
        </p:spPr>
        <p:txBody>
          <a:bodyPr wrap="none">
            <a:prstTxWarp prst="textNoShape">
              <a:avLst/>
            </a:prstTxWarp>
            <a:spAutoFit/>
          </a:bodyPr>
          <a:lstStyle/>
          <a:p>
            <a:r>
              <a:rPr lang="en-US" sz="1200" dirty="0" err="1" smtClean="0"/>
              <a:t>Tekin</a:t>
            </a:r>
            <a:r>
              <a:rPr lang="en-US" sz="1200" dirty="0" smtClean="0"/>
              <a:t> and Savage, in prep.</a:t>
            </a:r>
            <a:endParaRPr lang="en-US" sz="1200" dirty="0"/>
          </a:p>
        </p:txBody>
      </p:sp>
    </p:spTree>
    <p:extLst>
      <p:ext uri="{BB962C8B-B14F-4D97-AF65-F5344CB8AC3E}">
        <p14:creationId xmlns:p14="http://schemas.microsoft.com/office/powerpoint/2010/main" val="236370430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whole network</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613" t="22168" r="4613"/>
          <a:stretch/>
        </p:blipFill>
        <p:spPr>
          <a:xfrm>
            <a:off x="-870479" y="2057400"/>
            <a:ext cx="10395479" cy="4449763"/>
          </a:xfrm>
          <a:prstGeom prst="rect">
            <a:avLst/>
          </a:prstGeom>
        </p:spPr>
      </p:pic>
      <p:sp>
        <p:nvSpPr>
          <p:cNvPr id="6" name="TextBox 5"/>
          <p:cNvSpPr txBox="1"/>
          <p:nvPr/>
        </p:nvSpPr>
        <p:spPr>
          <a:xfrm>
            <a:off x="1104900" y="1713468"/>
            <a:ext cx="1700180" cy="369332"/>
          </a:xfrm>
          <a:prstGeom prst="rect">
            <a:avLst/>
          </a:prstGeom>
          <a:noFill/>
        </p:spPr>
        <p:txBody>
          <a:bodyPr wrap="none" rtlCol="0">
            <a:spAutoFit/>
          </a:bodyPr>
          <a:lstStyle/>
          <a:p>
            <a:r>
              <a:rPr lang="en-US" dirty="0"/>
              <a:t>r</a:t>
            </a:r>
            <a:r>
              <a:rPr lang="en-US" dirty="0" smtClean="0"/>
              <a:t>eal mouse data</a:t>
            </a:r>
            <a:endParaRPr lang="en-US" dirty="0"/>
          </a:p>
        </p:txBody>
      </p:sp>
      <p:sp>
        <p:nvSpPr>
          <p:cNvPr id="7" name="TextBox 6"/>
          <p:cNvSpPr txBox="1"/>
          <p:nvPr/>
        </p:nvSpPr>
        <p:spPr>
          <a:xfrm>
            <a:off x="5880100" y="1681202"/>
            <a:ext cx="2267230" cy="369332"/>
          </a:xfrm>
          <a:prstGeom prst="rect">
            <a:avLst/>
          </a:prstGeom>
          <a:noFill/>
        </p:spPr>
        <p:txBody>
          <a:bodyPr wrap="none" rtlCol="0">
            <a:spAutoFit/>
          </a:bodyPr>
          <a:lstStyle/>
          <a:p>
            <a:r>
              <a:rPr lang="en-US" dirty="0" smtClean="0"/>
              <a:t>simulated mouse data</a:t>
            </a:r>
            <a:endParaRPr lang="en-US" dirty="0"/>
          </a:p>
        </p:txBody>
      </p:sp>
      <p:sp>
        <p:nvSpPr>
          <p:cNvPr id="8" name="Text Box 24"/>
          <p:cNvSpPr txBox="1">
            <a:spLocks noChangeArrowheads="1"/>
          </p:cNvSpPr>
          <p:nvPr/>
        </p:nvSpPr>
        <p:spPr bwMode="auto">
          <a:xfrm>
            <a:off x="7325098" y="6545302"/>
            <a:ext cx="1818902" cy="276999"/>
          </a:xfrm>
          <a:prstGeom prst="rect">
            <a:avLst/>
          </a:prstGeom>
          <a:noFill/>
          <a:ln w="9525">
            <a:noFill/>
            <a:miter lim="800000"/>
            <a:headEnd/>
            <a:tailEnd/>
          </a:ln>
        </p:spPr>
        <p:txBody>
          <a:bodyPr wrap="none">
            <a:prstTxWarp prst="textNoShape">
              <a:avLst/>
            </a:prstTxWarp>
            <a:spAutoFit/>
          </a:bodyPr>
          <a:lstStyle/>
          <a:p>
            <a:r>
              <a:rPr lang="en-US" sz="1200" dirty="0" err="1" smtClean="0"/>
              <a:t>Tekin</a:t>
            </a:r>
            <a:r>
              <a:rPr lang="en-US" sz="1200" dirty="0" smtClean="0"/>
              <a:t> and Savage, in prep.</a:t>
            </a:r>
            <a:endParaRPr lang="en-US" sz="1200" dirty="0"/>
          </a:p>
        </p:txBody>
      </p:sp>
    </p:spTree>
    <p:extLst>
      <p:ext uri="{BB962C8B-B14F-4D97-AF65-F5344CB8AC3E}">
        <p14:creationId xmlns:p14="http://schemas.microsoft.com/office/powerpoint/2010/main" val="820056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Rough match to empirical data</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0139" b="21759"/>
          <a:stretch/>
        </p:blipFill>
        <p:spPr>
          <a:xfrm>
            <a:off x="228600" y="1816100"/>
            <a:ext cx="8458200" cy="3685778"/>
          </a:xfrm>
          <a:prstGeom prst="rect">
            <a:avLst/>
          </a:prstGeom>
        </p:spPr>
      </p:pic>
      <p:sp>
        <p:nvSpPr>
          <p:cNvPr id="7" name="Title 1"/>
          <p:cNvSpPr txBox="1">
            <a:spLocks/>
          </p:cNvSpPr>
          <p:nvPr/>
        </p:nvSpPr>
        <p:spPr>
          <a:xfrm>
            <a:off x="457200" y="-24552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5" name="Text Box 24"/>
          <p:cNvSpPr txBox="1">
            <a:spLocks noChangeArrowheads="1"/>
          </p:cNvSpPr>
          <p:nvPr/>
        </p:nvSpPr>
        <p:spPr bwMode="auto">
          <a:xfrm>
            <a:off x="7325098" y="6545302"/>
            <a:ext cx="1818902" cy="276999"/>
          </a:xfrm>
          <a:prstGeom prst="rect">
            <a:avLst/>
          </a:prstGeom>
          <a:noFill/>
          <a:ln w="9525">
            <a:noFill/>
            <a:miter lim="800000"/>
            <a:headEnd/>
            <a:tailEnd/>
          </a:ln>
        </p:spPr>
        <p:txBody>
          <a:bodyPr wrap="none">
            <a:prstTxWarp prst="textNoShape">
              <a:avLst/>
            </a:prstTxWarp>
            <a:spAutoFit/>
          </a:bodyPr>
          <a:lstStyle/>
          <a:p>
            <a:r>
              <a:rPr lang="en-US" sz="1200" dirty="0" err="1" smtClean="0"/>
              <a:t>Tekin</a:t>
            </a:r>
            <a:r>
              <a:rPr lang="en-US" sz="1200" dirty="0" smtClean="0"/>
              <a:t> and Savage, in prep.</a:t>
            </a:r>
            <a:endParaRPr lang="en-US" sz="1200" dirty="0"/>
          </a:p>
        </p:txBody>
      </p:sp>
    </p:spTree>
    <p:extLst>
      <p:ext uri="{BB962C8B-B14F-4D97-AF65-F5344CB8AC3E}">
        <p14:creationId xmlns:p14="http://schemas.microsoft.com/office/powerpoint/2010/main" val="1817775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336612" y="2590800"/>
            <a:ext cx="8121588" cy="1143000"/>
          </a:xfrm>
        </p:spPr>
        <p:txBody>
          <a:bodyPr>
            <a:normAutofit fontScale="90000"/>
          </a:bodyPr>
          <a:lstStyle/>
          <a:p>
            <a:pPr eaLnBrk="1" hangingPunct="1"/>
            <a:r>
              <a:rPr lang="en-US" dirty="0">
                <a:solidFill>
                  <a:srgbClr val="000000"/>
                </a:solidFill>
              </a:rPr>
              <a:t>s</a:t>
            </a:r>
            <a:r>
              <a:rPr lang="en-US" dirty="0" smtClean="0">
                <a:solidFill>
                  <a:srgbClr val="000000"/>
                </a:solidFill>
              </a:rPr>
              <a:t>imulations of space filling networks with local and global constraints</a:t>
            </a:r>
            <a:endParaRPr lang="en-US" dirty="0">
              <a:solidFill>
                <a:srgbClr val="000000"/>
              </a:solidFill>
            </a:endParaRPr>
          </a:p>
        </p:txBody>
      </p:sp>
    </p:spTree>
    <p:extLst>
      <p:ext uri="{BB962C8B-B14F-4D97-AF65-F5344CB8AC3E}">
        <p14:creationId xmlns:p14="http://schemas.microsoft.com/office/powerpoint/2010/main" val="29548758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6-01-29 at 9.09.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44000" cy="6438988"/>
          </a:xfrm>
          <a:prstGeom prst="rect">
            <a:avLst/>
          </a:prstGeom>
        </p:spPr>
      </p:pic>
      <p:sp>
        <p:nvSpPr>
          <p:cNvPr id="4" name="Text Box 24"/>
          <p:cNvSpPr txBox="1">
            <a:spLocks noChangeArrowheads="1"/>
          </p:cNvSpPr>
          <p:nvPr/>
        </p:nvSpPr>
        <p:spPr bwMode="auto">
          <a:xfrm>
            <a:off x="6449482" y="6570702"/>
            <a:ext cx="2694518" cy="276999"/>
          </a:xfrm>
          <a:prstGeom prst="rect">
            <a:avLst/>
          </a:prstGeom>
          <a:noFill/>
          <a:ln w="9525">
            <a:noFill/>
            <a:miter lim="800000"/>
            <a:headEnd/>
            <a:tailEnd/>
          </a:ln>
        </p:spPr>
        <p:txBody>
          <a:bodyPr wrap="none">
            <a:prstTxWarp prst="textNoShape">
              <a:avLst/>
            </a:prstTxWarp>
            <a:spAutoFit/>
          </a:bodyPr>
          <a:lstStyle/>
          <a:p>
            <a:r>
              <a:rPr lang="en-US" sz="1200" dirty="0" smtClean="0"/>
              <a:t>Hunt and Savage, </a:t>
            </a:r>
            <a:r>
              <a:rPr lang="en-US" sz="1200" i="1" dirty="0" smtClean="0"/>
              <a:t>Phys. Rev. X</a:t>
            </a:r>
            <a:r>
              <a:rPr lang="en-US" sz="1200" dirty="0" smtClean="0"/>
              <a:t>, in review</a:t>
            </a:r>
            <a:endParaRPr lang="en-US" sz="1200" dirty="0"/>
          </a:p>
        </p:txBody>
      </p:sp>
    </p:spTree>
    <p:extLst>
      <p:ext uri="{BB962C8B-B14F-4D97-AF65-F5344CB8AC3E}">
        <p14:creationId xmlns:p14="http://schemas.microsoft.com/office/powerpoint/2010/main" val="2426358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1-29 at 9.06.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117599"/>
            <a:ext cx="9017000" cy="5466649"/>
          </a:xfrm>
          <a:prstGeom prst="rect">
            <a:avLst/>
          </a:prstGeom>
        </p:spPr>
      </p:pic>
      <p:sp>
        <p:nvSpPr>
          <p:cNvPr id="4" name="Title 1"/>
          <p:cNvSpPr>
            <a:spLocks noGrp="1"/>
          </p:cNvSpPr>
          <p:nvPr>
            <p:ph type="title"/>
          </p:nvPr>
        </p:nvSpPr>
        <p:spPr>
          <a:xfrm>
            <a:off x="647700" y="20638"/>
            <a:ext cx="8229600" cy="1143000"/>
          </a:xfrm>
        </p:spPr>
        <p:txBody>
          <a:bodyPr>
            <a:normAutofit fontScale="90000"/>
          </a:bodyPr>
          <a:lstStyle/>
          <a:p>
            <a:r>
              <a:rPr lang="en-US" dirty="0"/>
              <a:t>d</a:t>
            </a:r>
            <a:r>
              <a:rPr lang="en-US" dirty="0" smtClean="0"/>
              <a:t>ifferent optimizations yield different network architectures</a:t>
            </a:r>
            <a:endParaRPr lang="en-US" dirty="0"/>
          </a:p>
        </p:txBody>
      </p:sp>
      <p:sp>
        <p:nvSpPr>
          <p:cNvPr id="5" name="Text Box 24"/>
          <p:cNvSpPr txBox="1">
            <a:spLocks noChangeArrowheads="1"/>
          </p:cNvSpPr>
          <p:nvPr/>
        </p:nvSpPr>
        <p:spPr bwMode="auto">
          <a:xfrm>
            <a:off x="6449482" y="6570702"/>
            <a:ext cx="2694518" cy="276999"/>
          </a:xfrm>
          <a:prstGeom prst="rect">
            <a:avLst/>
          </a:prstGeom>
          <a:noFill/>
          <a:ln w="9525">
            <a:noFill/>
            <a:miter lim="800000"/>
            <a:headEnd/>
            <a:tailEnd/>
          </a:ln>
        </p:spPr>
        <p:txBody>
          <a:bodyPr wrap="none">
            <a:prstTxWarp prst="textNoShape">
              <a:avLst/>
            </a:prstTxWarp>
            <a:spAutoFit/>
          </a:bodyPr>
          <a:lstStyle/>
          <a:p>
            <a:r>
              <a:rPr lang="en-US" sz="1200" dirty="0" smtClean="0"/>
              <a:t>Hunt and Savage, </a:t>
            </a:r>
            <a:r>
              <a:rPr lang="en-US" sz="1200" i="1" dirty="0" smtClean="0"/>
              <a:t>Phys. Rev. X</a:t>
            </a:r>
            <a:r>
              <a:rPr lang="en-US" sz="1200" dirty="0" smtClean="0"/>
              <a:t>, in review</a:t>
            </a:r>
            <a:endParaRPr lang="en-US" sz="1200" dirty="0"/>
          </a:p>
        </p:txBody>
      </p:sp>
    </p:spTree>
    <p:extLst>
      <p:ext uri="{BB962C8B-B14F-4D97-AF65-F5344CB8AC3E}">
        <p14:creationId xmlns:p14="http://schemas.microsoft.com/office/powerpoint/2010/main" val="41369388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0638"/>
            <a:ext cx="8229600" cy="1143000"/>
          </a:xfrm>
        </p:spPr>
        <p:txBody>
          <a:bodyPr/>
          <a:lstStyle/>
          <a:p>
            <a:r>
              <a:rPr lang="en-US" dirty="0"/>
              <a:t>f</a:t>
            </a:r>
            <a:r>
              <a:rPr lang="en-US" dirty="0" smtClean="0"/>
              <a:t>itness landscapes</a:t>
            </a:r>
            <a:endParaRPr lang="en-US" dirty="0"/>
          </a:p>
        </p:txBody>
      </p:sp>
      <p:pic>
        <p:nvPicPr>
          <p:cNvPr id="3" name="Picture 2" descr="Screen Shot 2016-01-29 at 9.1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236" y="1003300"/>
            <a:ext cx="5851864" cy="5740400"/>
          </a:xfrm>
          <a:prstGeom prst="rect">
            <a:avLst/>
          </a:prstGeom>
        </p:spPr>
      </p:pic>
      <p:sp>
        <p:nvSpPr>
          <p:cNvPr id="4" name="Text Box 24"/>
          <p:cNvSpPr txBox="1">
            <a:spLocks noChangeArrowheads="1"/>
          </p:cNvSpPr>
          <p:nvPr/>
        </p:nvSpPr>
        <p:spPr bwMode="auto">
          <a:xfrm>
            <a:off x="6449482" y="6570702"/>
            <a:ext cx="2694518" cy="276999"/>
          </a:xfrm>
          <a:prstGeom prst="rect">
            <a:avLst/>
          </a:prstGeom>
          <a:noFill/>
          <a:ln w="9525">
            <a:noFill/>
            <a:miter lim="800000"/>
            <a:headEnd/>
            <a:tailEnd/>
          </a:ln>
        </p:spPr>
        <p:txBody>
          <a:bodyPr wrap="none">
            <a:prstTxWarp prst="textNoShape">
              <a:avLst/>
            </a:prstTxWarp>
            <a:spAutoFit/>
          </a:bodyPr>
          <a:lstStyle/>
          <a:p>
            <a:r>
              <a:rPr lang="en-US" sz="1200" dirty="0" smtClean="0"/>
              <a:t>Hunt and Savage, </a:t>
            </a:r>
            <a:r>
              <a:rPr lang="en-US" sz="1200" i="1" dirty="0" smtClean="0"/>
              <a:t>Phys. Rev. X</a:t>
            </a:r>
            <a:r>
              <a:rPr lang="en-US" sz="1200" dirty="0" smtClean="0"/>
              <a:t>, in review</a:t>
            </a:r>
            <a:endParaRPr lang="en-US" sz="1200" dirty="0"/>
          </a:p>
        </p:txBody>
      </p:sp>
    </p:spTree>
    <p:extLst>
      <p:ext uri="{BB962C8B-B14F-4D97-AF65-F5344CB8AC3E}">
        <p14:creationId xmlns:p14="http://schemas.microsoft.com/office/powerpoint/2010/main" val="1610274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1066800" y="76200"/>
            <a:ext cx="7772400" cy="1143000"/>
          </a:xfrm>
        </p:spPr>
        <p:txBody>
          <a:bodyPr/>
          <a:lstStyle/>
          <a:p>
            <a:r>
              <a:rPr lang="en-US" sz="3600" dirty="0" smtClean="0"/>
              <a:t>scaling </a:t>
            </a:r>
            <a:r>
              <a:rPr lang="en-US" sz="3600" dirty="0"/>
              <a:t>of </a:t>
            </a:r>
            <a:r>
              <a:rPr lang="en-US" sz="3600" dirty="0" smtClean="0"/>
              <a:t>life stages</a:t>
            </a:r>
            <a:endParaRPr lang="en-US" dirty="0"/>
          </a:p>
        </p:txBody>
      </p:sp>
      <p:sp>
        <p:nvSpPr>
          <p:cNvPr id="215043" name="Rectangle 3"/>
          <p:cNvSpPr>
            <a:spLocks noChangeArrowheads="1"/>
          </p:cNvSpPr>
          <p:nvPr/>
        </p:nvSpPr>
        <p:spPr bwMode="auto">
          <a:xfrm>
            <a:off x="7188200" y="6521450"/>
            <a:ext cx="195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600">
                <a:solidFill>
                  <a:srgbClr val="B3B3B3"/>
                </a:solidFill>
                <a:latin typeface="Times" charset="0"/>
              </a:rPr>
              <a:t>www.senescence.info</a:t>
            </a:r>
            <a:endParaRPr lang="en-US" sz="1600">
              <a:solidFill>
                <a:srgbClr val="B3B3B3"/>
              </a:solidFill>
              <a:latin typeface="Times" charset="0"/>
            </a:endParaRPr>
          </a:p>
        </p:txBody>
      </p:sp>
      <p:pic>
        <p:nvPicPr>
          <p:cNvPr id="215046" name="Picture 6" descr="lifesp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38400"/>
            <a:ext cx="7162800" cy="1981200"/>
          </a:xfrm>
          <a:prstGeom prst="rect">
            <a:avLst/>
          </a:prstGeom>
          <a:noFill/>
          <a:extLst>
            <a:ext uri="{909E8E84-426E-40dd-AFC4-6F175D3DCCD1}">
              <a14:hiddenFill xmlns:a14="http://schemas.microsoft.com/office/drawing/2010/main">
                <a:solidFill>
                  <a:srgbClr val="FFFFFF"/>
                </a:solidFill>
              </a14:hiddenFill>
            </a:ext>
          </a:extLst>
        </p:spPr>
      </p:pic>
      <p:grpSp>
        <p:nvGrpSpPr>
          <p:cNvPr id="215054" name="Group 14"/>
          <p:cNvGrpSpPr>
            <a:grpSpLocks/>
          </p:cNvGrpSpPr>
          <p:nvPr/>
        </p:nvGrpSpPr>
        <p:grpSpPr bwMode="auto">
          <a:xfrm>
            <a:off x="0" y="2992438"/>
            <a:ext cx="1676400" cy="969962"/>
            <a:chOff x="0" y="1885"/>
            <a:chExt cx="1056" cy="611"/>
          </a:xfrm>
        </p:grpSpPr>
        <p:pic>
          <p:nvPicPr>
            <p:cNvPr id="215048" name="Picture 8" descr="monkeys_ernestc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85"/>
              <a:ext cx="816" cy="611"/>
            </a:xfrm>
            <a:prstGeom prst="rect">
              <a:avLst/>
            </a:prstGeom>
            <a:noFill/>
            <a:extLst>
              <a:ext uri="{909E8E84-426E-40dd-AFC4-6F175D3DCCD1}">
                <a14:hiddenFill xmlns:a14="http://schemas.microsoft.com/office/drawing/2010/main">
                  <a:solidFill>
                    <a:srgbClr val="FFFFFF"/>
                  </a:solidFill>
                </a14:hiddenFill>
              </a:ext>
            </a:extLst>
          </p:spPr>
        </p:pic>
        <p:sp>
          <p:nvSpPr>
            <p:cNvPr id="215049" name="Line 9"/>
            <p:cNvSpPr>
              <a:spLocks noChangeShapeType="1"/>
            </p:cNvSpPr>
            <p:nvPr/>
          </p:nvSpPr>
          <p:spPr bwMode="auto">
            <a:xfrm>
              <a:off x="864" y="2208"/>
              <a:ext cx="192"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15055" name="Group 15"/>
          <p:cNvGrpSpPr>
            <a:grpSpLocks/>
          </p:cNvGrpSpPr>
          <p:nvPr/>
        </p:nvGrpSpPr>
        <p:grpSpPr bwMode="auto">
          <a:xfrm>
            <a:off x="228600" y="1219200"/>
            <a:ext cx="1524000" cy="1752600"/>
            <a:chOff x="144" y="768"/>
            <a:chExt cx="960" cy="1104"/>
          </a:xfrm>
        </p:grpSpPr>
        <p:pic>
          <p:nvPicPr>
            <p:cNvPr id="215051" name="Picture 11" descr="031207_Savage_Van_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 y="768"/>
              <a:ext cx="573" cy="864"/>
            </a:xfrm>
            <a:prstGeom prst="rect">
              <a:avLst/>
            </a:prstGeom>
            <a:noFill/>
            <a:extLst>
              <a:ext uri="{909E8E84-426E-40dd-AFC4-6F175D3DCCD1}">
                <a14:hiddenFill xmlns:a14="http://schemas.microsoft.com/office/drawing/2010/main">
                  <a:solidFill>
                    <a:srgbClr val="FFFFFF"/>
                  </a:solidFill>
                </a14:hiddenFill>
              </a:ext>
            </a:extLst>
          </p:spPr>
        </p:pic>
        <p:sp>
          <p:nvSpPr>
            <p:cNvPr id="215052" name="Line 12"/>
            <p:cNvSpPr>
              <a:spLocks noChangeShapeType="1"/>
            </p:cNvSpPr>
            <p:nvPr/>
          </p:nvSpPr>
          <p:spPr bwMode="auto">
            <a:xfrm>
              <a:off x="720" y="1152"/>
              <a:ext cx="384" cy="72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15058" name="Group 18"/>
          <p:cNvGrpSpPr>
            <a:grpSpLocks/>
          </p:cNvGrpSpPr>
          <p:nvPr/>
        </p:nvGrpSpPr>
        <p:grpSpPr bwMode="auto">
          <a:xfrm>
            <a:off x="52388" y="4038600"/>
            <a:ext cx="1852612" cy="1354138"/>
            <a:chOff x="33" y="2544"/>
            <a:chExt cx="1167" cy="853"/>
          </a:xfrm>
        </p:grpSpPr>
        <p:sp>
          <p:nvSpPr>
            <p:cNvPr id="215050" name="Line 10"/>
            <p:cNvSpPr>
              <a:spLocks noChangeShapeType="1"/>
            </p:cNvSpPr>
            <p:nvPr/>
          </p:nvSpPr>
          <p:spPr bwMode="auto">
            <a:xfrm flipV="1">
              <a:off x="768" y="2544"/>
              <a:ext cx="432" cy="38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15056" name="Picture 16" descr="wood-mouse,-37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 y="2832"/>
              <a:ext cx="735" cy="56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p:cNvSpPr txBox="1"/>
          <p:nvPr/>
        </p:nvSpPr>
        <p:spPr>
          <a:xfrm>
            <a:off x="103188" y="5930900"/>
            <a:ext cx="9091612" cy="523220"/>
          </a:xfrm>
          <a:prstGeom prst="rect">
            <a:avLst/>
          </a:prstGeom>
          <a:noFill/>
        </p:spPr>
        <p:txBody>
          <a:bodyPr wrap="square" rtlCol="0">
            <a:spAutoFit/>
          </a:bodyPr>
          <a:lstStyle/>
          <a:p>
            <a:r>
              <a:rPr lang="en-US" sz="2800" b="1" dirty="0" smtClean="0"/>
              <a:t>Has been called </a:t>
            </a:r>
            <a:r>
              <a:rPr lang="en-US" sz="2800" b="1" dirty="0" err="1" smtClean="0"/>
              <a:t>Kepler’s</a:t>
            </a:r>
            <a:r>
              <a:rPr lang="en-US" sz="2800" b="1" dirty="0" smtClean="0"/>
              <a:t> laws for organisms, ecology, etc.</a:t>
            </a:r>
            <a:endParaRPr lang="en-US" sz="2800" b="1" dirty="0"/>
          </a:p>
        </p:txBody>
      </p:sp>
    </p:spTree>
    <p:extLst>
      <p:ext uri="{BB962C8B-B14F-4D97-AF65-F5344CB8AC3E}">
        <p14:creationId xmlns:p14="http://schemas.microsoft.com/office/powerpoint/2010/main" val="4887227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
            </a:r>
            <a:r>
              <a:rPr lang="en-US" dirty="0" smtClean="0"/>
              <a:t>eed proxy for radius information to get realistic asymmetry distributions</a:t>
            </a:r>
            <a:endParaRPr lang="en-US" dirty="0"/>
          </a:p>
        </p:txBody>
      </p:sp>
      <p:pic>
        <p:nvPicPr>
          <p:cNvPr id="3" name="Picture 2" descr="Screen Shot 2016-01-29 at 9.07.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4089"/>
            <a:ext cx="9144000" cy="4461111"/>
          </a:xfrm>
          <a:prstGeom prst="rect">
            <a:avLst/>
          </a:prstGeom>
        </p:spPr>
      </p:pic>
      <p:sp>
        <p:nvSpPr>
          <p:cNvPr id="4" name="Text Box 24"/>
          <p:cNvSpPr txBox="1">
            <a:spLocks noChangeArrowheads="1"/>
          </p:cNvSpPr>
          <p:nvPr/>
        </p:nvSpPr>
        <p:spPr bwMode="auto">
          <a:xfrm>
            <a:off x="6449482" y="6570702"/>
            <a:ext cx="2694518" cy="276999"/>
          </a:xfrm>
          <a:prstGeom prst="rect">
            <a:avLst/>
          </a:prstGeom>
          <a:noFill/>
          <a:ln w="9525">
            <a:noFill/>
            <a:miter lim="800000"/>
            <a:headEnd/>
            <a:tailEnd/>
          </a:ln>
        </p:spPr>
        <p:txBody>
          <a:bodyPr wrap="none">
            <a:prstTxWarp prst="textNoShape">
              <a:avLst/>
            </a:prstTxWarp>
            <a:spAutoFit/>
          </a:bodyPr>
          <a:lstStyle/>
          <a:p>
            <a:r>
              <a:rPr lang="en-US" sz="1200" dirty="0" smtClean="0"/>
              <a:t>Hunt and Savage, </a:t>
            </a:r>
            <a:r>
              <a:rPr lang="en-US" sz="1200" i="1" dirty="0" smtClean="0"/>
              <a:t>Phys. Rev. X</a:t>
            </a:r>
            <a:r>
              <a:rPr lang="en-US" sz="1200" dirty="0" smtClean="0"/>
              <a:t>, in review</a:t>
            </a:r>
            <a:endParaRPr lang="en-US" sz="1200" dirty="0"/>
          </a:p>
        </p:txBody>
      </p:sp>
    </p:spTree>
    <p:extLst>
      <p:ext uri="{BB962C8B-B14F-4D97-AF65-F5344CB8AC3E}">
        <p14:creationId xmlns:p14="http://schemas.microsoft.com/office/powerpoint/2010/main" val="19560524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336612" y="2590800"/>
            <a:ext cx="8121588" cy="1143000"/>
          </a:xfrm>
        </p:spPr>
        <p:txBody>
          <a:bodyPr>
            <a:normAutofit/>
          </a:bodyPr>
          <a:lstStyle/>
          <a:p>
            <a:r>
              <a:rPr lang="en-US" dirty="0">
                <a:solidFill>
                  <a:srgbClr val="000000"/>
                </a:solidFill>
              </a:rPr>
              <a:t>t</a:t>
            </a:r>
            <a:r>
              <a:rPr lang="en-US" dirty="0" smtClean="0">
                <a:solidFill>
                  <a:srgbClr val="000000"/>
                </a:solidFill>
              </a:rPr>
              <a:t>umor growth</a:t>
            </a:r>
            <a:endParaRPr lang="en-US" dirty="0">
              <a:solidFill>
                <a:srgbClr val="000000"/>
              </a:solidFill>
            </a:endParaRPr>
          </a:p>
        </p:txBody>
      </p:sp>
    </p:spTree>
    <p:extLst>
      <p:ext uri="{BB962C8B-B14F-4D97-AF65-F5344CB8AC3E}">
        <p14:creationId xmlns:p14="http://schemas.microsoft.com/office/powerpoint/2010/main" val="3712930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0"/>
            <a:ext cx="7772400" cy="1143000"/>
          </a:xfrm>
        </p:spPr>
        <p:txBody>
          <a:bodyPr>
            <a:normAutofit fontScale="90000"/>
          </a:bodyPr>
          <a:lstStyle/>
          <a:p>
            <a:pPr eaLnBrk="1" hangingPunct="1"/>
            <a:r>
              <a:rPr lang="en-US" dirty="0" smtClean="0">
                <a:latin typeface="Arial" charset="0"/>
                <a:ea typeface="ＭＳ Ｐゴシック" charset="0"/>
                <a:cs typeface="ＭＳ Ｐゴシック" charset="0"/>
              </a:rPr>
              <a:t>tumor </a:t>
            </a:r>
            <a:r>
              <a:rPr lang="en-US" dirty="0">
                <a:latin typeface="Arial" charset="0"/>
                <a:ea typeface="ＭＳ Ｐゴシック" charset="0"/>
                <a:cs typeface="ＭＳ Ｐゴシック" charset="0"/>
              </a:rPr>
              <a:t>growth </a:t>
            </a:r>
            <a:r>
              <a:rPr lang="en-US" dirty="0" smtClean="0">
                <a:latin typeface="Arial" charset="0"/>
                <a:ea typeface="ＭＳ Ｐゴシック" charset="0"/>
                <a:cs typeface="ＭＳ Ｐゴシック" charset="0"/>
              </a:rPr>
              <a:t>trajectories: </a:t>
            </a:r>
            <a:br>
              <a:rPr lang="en-US" dirty="0" smtClean="0">
                <a:latin typeface="Arial" charset="0"/>
                <a:ea typeface="ＭＳ Ｐゴシック" charset="0"/>
                <a:cs typeface="ＭＳ Ｐゴシック" charset="0"/>
              </a:rPr>
            </a:br>
            <a:r>
              <a:rPr lang="en-US" dirty="0" smtClean="0">
                <a:latin typeface="Arial" charset="0"/>
                <a:ea typeface="ＭＳ Ｐゴシック" charset="0"/>
                <a:cs typeface="ＭＳ Ｐゴシック" charset="0"/>
              </a:rPr>
              <a:t>efficacy </a:t>
            </a:r>
            <a:r>
              <a:rPr lang="en-US" dirty="0">
                <a:latin typeface="Arial" charset="0"/>
                <a:ea typeface="ＭＳ Ｐゴシック" charset="0"/>
                <a:cs typeface="ＭＳ Ｐゴシック" charset="0"/>
              </a:rPr>
              <a:t>of drugs</a:t>
            </a:r>
          </a:p>
        </p:txBody>
      </p:sp>
      <p:pic>
        <p:nvPicPr>
          <p:cNvPr id="86019" name="Picture 3" descr="tumor_gr_curves"/>
          <p:cNvPicPr>
            <a:picLocks noChangeAspect="1" noChangeArrowheads="1"/>
          </p:cNvPicPr>
          <p:nvPr/>
        </p:nvPicPr>
        <p:blipFill rotWithShape="1">
          <a:blip r:embed="rId3">
            <a:extLst>
              <a:ext uri="{28A0092B-C50C-407E-A947-70E740481C1C}">
                <a14:useLocalDpi xmlns:a14="http://schemas.microsoft.com/office/drawing/2010/main" val="0"/>
              </a:ext>
            </a:extLst>
          </a:blip>
          <a:srcRect l="1404" t="2082" r="1941" b="2091"/>
          <a:stretch/>
        </p:blipFill>
        <p:spPr bwMode="auto">
          <a:xfrm>
            <a:off x="872132" y="1407554"/>
            <a:ext cx="7586068" cy="516310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86020" name="Text Box 4"/>
          <p:cNvSpPr txBox="1">
            <a:spLocks noChangeArrowheads="1"/>
          </p:cNvSpPr>
          <p:nvPr/>
        </p:nvSpPr>
        <p:spPr bwMode="auto">
          <a:xfrm>
            <a:off x="7189788" y="6570663"/>
            <a:ext cx="18780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www.cellectar.com</a:t>
            </a:r>
          </a:p>
        </p:txBody>
      </p:sp>
    </p:spTree>
    <p:extLst>
      <p:ext uri="{BB962C8B-B14F-4D97-AF65-F5344CB8AC3E}">
        <p14:creationId xmlns:p14="http://schemas.microsoft.com/office/powerpoint/2010/main" val="1912532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a:xfrm>
            <a:off x="685800" y="-228600"/>
            <a:ext cx="7772400" cy="1143000"/>
          </a:xfrm>
        </p:spPr>
        <p:txBody>
          <a:bodyPr/>
          <a:lstStyle/>
          <a:p>
            <a:pPr eaLnBrk="1" hangingPunct="1"/>
            <a:r>
              <a:rPr lang="en-US" dirty="0"/>
              <a:t> </a:t>
            </a:r>
            <a:r>
              <a:rPr lang="en-US" dirty="0" smtClean="0"/>
              <a:t>tumor </a:t>
            </a:r>
            <a:r>
              <a:rPr lang="en-US" dirty="0"/>
              <a:t>growth: </a:t>
            </a:r>
            <a:r>
              <a:rPr lang="en-US" dirty="0" smtClean="0"/>
              <a:t>energetics</a:t>
            </a:r>
            <a:endParaRPr lang="en-US" dirty="0"/>
          </a:p>
        </p:txBody>
      </p:sp>
      <p:graphicFrame>
        <p:nvGraphicFramePr>
          <p:cNvPr id="30722" name="Object 2"/>
          <p:cNvGraphicFramePr>
            <a:graphicFrameLocks noChangeAspect="1"/>
          </p:cNvGraphicFramePr>
          <p:nvPr/>
        </p:nvGraphicFramePr>
        <p:xfrm>
          <a:off x="2178050" y="1066800"/>
          <a:ext cx="4756150" cy="1289050"/>
        </p:xfrm>
        <a:graphic>
          <a:graphicData uri="http://schemas.openxmlformats.org/presentationml/2006/ole">
            <mc:AlternateContent xmlns:mc="http://schemas.openxmlformats.org/markup-compatibility/2006">
              <mc:Choice xmlns:v="urn:schemas-microsoft-com:vml" Requires="v">
                <p:oleObj spid="_x0000_s10289" name="Equation" r:id="rId4" imgW="1358900" imgH="368300" progId="Equation.3">
                  <p:embed/>
                </p:oleObj>
              </mc:Choice>
              <mc:Fallback>
                <p:oleObj name="Equation" r:id="rId4" imgW="1358900" imgH="368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8050" y="1066800"/>
                        <a:ext cx="4756150" cy="1289050"/>
                      </a:xfrm>
                      <a:prstGeom prst="rect">
                        <a:avLst/>
                      </a:prstGeom>
                      <a:solidFill>
                        <a:schemeClr val="bg1"/>
                      </a:solidFill>
                      <a:ln w="9525">
                        <a:solidFill>
                          <a:schemeClr val="bg1"/>
                        </a:solidFill>
                        <a:miter lim="800000"/>
                        <a:headEnd/>
                        <a:tailEnd/>
                      </a:ln>
                    </p:spPr>
                  </p:pic>
                </p:oleObj>
              </mc:Fallback>
            </mc:AlternateContent>
          </a:graphicData>
        </a:graphic>
      </p:graphicFrame>
      <p:sp>
        <p:nvSpPr>
          <p:cNvPr id="30725" name="Line 4"/>
          <p:cNvSpPr>
            <a:spLocks noChangeShapeType="1"/>
          </p:cNvSpPr>
          <p:nvPr/>
        </p:nvSpPr>
        <p:spPr bwMode="auto">
          <a:xfrm>
            <a:off x="1600200" y="1662113"/>
            <a:ext cx="609600" cy="0"/>
          </a:xfrm>
          <a:prstGeom prst="line">
            <a:avLst/>
          </a:prstGeom>
          <a:noFill/>
          <a:ln w="9525">
            <a:solidFill>
              <a:srgbClr val="008000"/>
            </a:solidFill>
            <a:round/>
            <a:headEnd/>
            <a:tailEnd type="triangle" w="med" len="med"/>
          </a:ln>
        </p:spPr>
        <p:txBody>
          <a:bodyPr wrap="none" anchor="ctr">
            <a:prstTxWarp prst="textNoShape">
              <a:avLst/>
            </a:prstTxWarp>
          </a:bodyPr>
          <a:lstStyle/>
          <a:p>
            <a:endParaRPr lang="en-US"/>
          </a:p>
        </p:txBody>
      </p:sp>
      <p:sp>
        <p:nvSpPr>
          <p:cNvPr id="30726" name="Line 5"/>
          <p:cNvSpPr>
            <a:spLocks noChangeShapeType="1"/>
          </p:cNvSpPr>
          <p:nvPr/>
        </p:nvSpPr>
        <p:spPr bwMode="auto">
          <a:xfrm flipV="1">
            <a:off x="3124200" y="1966913"/>
            <a:ext cx="228600" cy="685800"/>
          </a:xfrm>
          <a:prstGeom prst="line">
            <a:avLst/>
          </a:prstGeom>
          <a:noFill/>
          <a:ln w="9525">
            <a:solidFill>
              <a:srgbClr val="008000"/>
            </a:solidFill>
            <a:round/>
            <a:headEnd/>
            <a:tailEnd type="triangle" w="med" len="med"/>
          </a:ln>
        </p:spPr>
        <p:txBody>
          <a:bodyPr wrap="none" anchor="ctr">
            <a:prstTxWarp prst="textNoShape">
              <a:avLst/>
            </a:prstTxWarp>
          </a:bodyPr>
          <a:lstStyle/>
          <a:p>
            <a:endParaRPr lang="en-US"/>
          </a:p>
        </p:txBody>
      </p:sp>
      <p:sp>
        <p:nvSpPr>
          <p:cNvPr id="30727" name="Line 6"/>
          <p:cNvSpPr>
            <a:spLocks noChangeShapeType="1"/>
          </p:cNvSpPr>
          <p:nvPr/>
        </p:nvSpPr>
        <p:spPr bwMode="auto">
          <a:xfrm flipV="1">
            <a:off x="4191000" y="2043113"/>
            <a:ext cx="0" cy="609600"/>
          </a:xfrm>
          <a:prstGeom prst="line">
            <a:avLst/>
          </a:prstGeom>
          <a:noFill/>
          <a:ln w="9525">
            <a:solidFill>
              <a:srgbClr val="008000"/>
            </a:solidFill>
            <a:round/>
            <a:headEnd/>
            <a:tailEnd type="triangle" w="med" len="med"/>
          </a:ln>
        </p:spPr>
        <p:txBody>
          <a:bodyPr wrap="none" anchor="ctr">
            <a:prstTxWarp prst="textNoShape">
              <a:avLst/>
            </a:prstTxWarp>
          </a:bodyPr>
          <a:lstStyle/>
          <a:p>
            <a:endParaRPr lang="en-US"/>
          </a:p>
        </p:txBody>
      </p:sp>
      <p:sp>
        <p:nvSpPr>
          <p:cNvPr id="30728" name="Line 7"/>
          <p:cNvSpPr>
            <a:spLocks noChangeShapeType="1"/>
          </p:cNvSpPr>
          <p:nvPr/>
        </p:nvSpPr>
        <p:spPr bwMode="auto">
          <a:xfrm flipH="1" flipV="1">
            <a:off x="5562600" y="1966913"/>
            <a:ext cx="152400" cy="609600"/>
          </a:xfrm>
          <a:prstGeom prst="line">
            <a:avLst/>
          </a:prstGeom>
          <a:noFill/>
          <a:ln w="9525">
            <a:solidFill>
              <a:srgbClr val="008000"/>
            </a:solidFill>
            <a:round/>
            <a:headEnd/>
            <a:tailEnd type="triangle" w="med" len="med"/>
          </a:ln>
        </p:spPr>
        <p:txBody>
          <a:bodyPr wrap="none" anchor="ctr">
            <a:prstTxWarp prst="textNoShape">
              <a:avLst/>
            </a:prstTxWarp>
          </a:bodyPr>
          <a:lstStyle/>
          <a:p>
            <a:endParaRPr lang="en-US"/>
          </a:p>
        </p:txBody>
      </p:sp>
      <p:sp>
        <p:nvSpPr>
          <p:cNvPr id="30729" name="Line 8"/>
          <p:cNvSpPr>
            <a:spLocks noChangeShapeType="1"/>
          </p:cNvSpPr>
          <p:nvPr/>
        </p:nvSpPr>
        <p:spPr bwMode="auto">
          <a:xfrm flipH="1" flipV="1">
            <a:off x="6629400" y="2133600"/>
            <a:ext cx="838200" cy="228600"/>
          </a:xfrm>
          <a:prstGeom prst="line">
            <a:avLst/>
          </a:prstGeom>
          <a:noFill/>
          <a:ln w="9525">
            <a:solidFill>
              <a:srgbClr val="008000"/>
            </a:solidFill>
            <a:round/>
            <a:headEnd/>
            <a:tailEnd type="triangle" w="med" len="med"/>
          </a:ln>
        </p:spPr>
        <p:txBody>
          <a:bodyPr wrap="none" anchor="ctr">
            <a:prstTxWarp prst="textNoShape">
              <a:avLst/>
            </a:prstTxWarp>
          </a:bodyPr>
          <a:lstStyle/>
          <a:p>
            <a:endParaRPr lang="en-US"/>
          </a:p>
        </p:txBody>
      </p:sp>
      <p:sp>
        <p:nvSpPr>
          <p:cNvPr id="30730" name="Text Box 9"/>
          <p:cNvSpPr txBox="1">
            <a:spLocks noChangeArrowheads="1"/>
          </p:cNvSpPr>
          <p:nvPr/>
        </p:nvSpPr>
        <p:spPr bwMode="auto">
          <a:xfrm>
            <a:off x="0" y="990600"/>
            <a:ext cx="2335213" cy="1552575"/>
          </a:xfrm>
          <a:prstGeom prst="rect">
            <a:avLst/>
          </a:prstGeom>
          <a:noFill/>
          <a:ln w="9525">
            <a:noFill/>
            <a:miter lim="800000"/>
            <a:headEnd/>
            <a:tailEnd/>
          </a:ln>
        </p:spPr>
        <p:txBody>
          <a:bodyPr wrap="none">
            <a:prstTxWarp prst="textNoShape">
              <a:avLst/>
            </a:prstTxWarp>
            <a:spAutoFit/>
          </a:bodyPr>
          <a:lstStyle/>
          <a:p>
            <a:r>
              <a:rPr lang="en-US" dirty="0"/>
              <a:t>Total metabolic </a:t>
            </a:r>
          </a:p>
          <a:p>
            <a:r>
              <a:rPr lang="en-US" dirty="0"/>
              <a:t>rate for </a:t>
            </a:r>
          </a:p>
          <a:p>
            <a:r>
              <a:rPr lang="en-US" dirty="0"/>
              <a:t>maintenance </a:t>
            </a:r>
          </a:p>
          <a:p>
            <a:r>
              <a:rPr lang="en-US" dirty="0"/>
              <a:t>and growth</a:t>
            </a:r>
          </a:p>
        </p:txBody>
      </p:sp>
      <p:sp>
        <p:nvSpPr>
          <p:cNvPr id="30731" name="Text Box 10"/>
          <p:cNvSpPr txBox="1">
            <a:spLocks noChangeArrowheads="1"/>
          </p:cNvSpPr>
          <p:nvPr/>
        </p:nvSpPr>
        <p:spPr bwMode="auto">
          <a:xfrm>
            <a:off x="2057400" y="2622550"/>
            <a:ext cx="1352550" cy="1187450"/>
          </a:xfrm>
          <a:prstGeom prst="rect">
            <a:avLst/>
          </a:prstGeom>
          <a:noFill/>
          <a:ln w="9525">
            <a:noFill/>
            <a:miter lim="800000"/>
            <a:headEnd/>
            <a:tailEnd/>
          </a:ln>
        </p:spPr>
        <p:txBody>
          <a:bodyPr wrap="none">
            <a:prstTxWarp prst="textNoShape">
              <a:avLst/>
            </a:prstTxWarp>
            <a:spAutoFit/>
          </a:bodyPr>
          <a:lstStyle/>
          <a:p>
            <a:r>
              <a:rPr lang="en-US"/>
              <a:t>Number </a:t>
            </a:r>
          </a:p>
          <a:p>
            <a:r>
              <a:rPr lang="en-US"/>
              <a:t>of viable</a:t>
            </a:r>
          </a:p>
          <a:p>
            <a:r>
              <a:rPr lang="en-US"/>
              <a:t>cells</a:t>
            </a:r>
          </a:p>
        </p:txBody>
      </p:sp>
      <p:sp>
        <p:nvSpPr>
          <p:cNvPr id="30732" name="Rectangle 11"/>
          <p:cNvSpPr>
            <a:spLocks noChangeArrowheads="1"/>
          </p:cNvSpPr>
          <p:nvPr/>
        </p:nvSpPr>
        <p:spPr bwMode="auto">
          <a:xfrm>
            <a:off x="3505200" y="2743200"/>
            <a:ext cx="1928813" cy="1552575"/>
          </a:xfrm>
          <a:prstGeom prst="rect">
            <a:avLst/>
          </a:prstGeom>
          <a:noFill/>
          <a:ln w="9525">
            <a:noFill/>
            <a:miter lim="800000"/>
            <a:headEnd/>
            <a:tailEnd/>
          </a:ln>
        </p:spPr>
        <p:txBody>
          <a:bodyPr wrap="none">
            <a:prstTxWarp prst="textNoShape">
              <a:avLst/>
            </a:prstTxWarp>
            <a:spAutoFit/>
          </a:bodyPr>
          <a:lstStyle/>
          <a:p>
            <a:r>
              <a:rPr lang="en-US"/>
              <a:t>Cellular </a:t>
            </a:r>
          </a:p>
          <a:p>
            <a:r>
              <a:rPr lang="en-US"/>
              <a:t>metabolic</a:t>
            </a:r>
          </a:p>
          <a:p>
            <a:r>
              <a:rPr lang="en-US"/>
              <a:t>rate for </a:t>
            </a:r>
          </a:p>
          <a:p>
            <a:r>
              <a:rPr lang="en-US"/>
              <a:t>maintenance</a:t>
            </a:r>
          </a:p>
        </p:txBody>
      </p:sp>
      <p:sp>
        <p:nvSpPr>
          <p:cNvPr id="30733" name="Text Box 12"/>
          <p:cNvSpPr txBox="1">
            <a:spLocks noChangeArrowheads="1"/>
          </p:cNvSpPr>
          <p:nvPr/>
        </p:nvSpPr>
        <p:spPr bwMode="auto">
          <a:xfrm>
            <a:off x="5029200" y="2622550"/>
            <a:ext cx="1489075" cy="1187450"/>
          </a:xfrm>
          <a:prstGeom prst="rect">
            <a:avLst/>
          </a:prstGeom>
          <a:noFill/>
          <a:ln w="9525">
            <a:noFill/>
            <a:miter lim="800000"/>
            <a:headEnd/>
            <a:tailEnd/>
          </a:ln>
        </p:spPr>
        <p:txBody>
          <a:bodyPr wrap="none">
            <a:prstTxWarp prst="textNoShape">
              <a:avLst/>
            </a:prstTxWarp>
            <a:spAutoFit/>
          </a:bodyPr>
          <a:lstStyle/>
          <a:p>
            <a:r>
              <a:rPr lang="en-US"/>
              <a:t>Energy to</a:t>
            </a:r>
          </a:p>
          <a:p>
            <a:r>
              <a:rPr lang="en-US"/>
              <a:t>create a </a:t>
            </a:r>
          </a:p>
          <a:p>
            <a:r>
              <a:rPr lang="en-US"/>
              <a:t>new cell</a:t>
            </a:r>
          </a:p>
        </p:txBody>
      </p:sp>
      <p:sp>
        <p:nvSpPr>
          <p:cNvPr id="30734" name="Text Box 13"/>
          <p:cNvSpPr txBox="1">
            <a:spLocks noChangeArrowheads="1"/>
          </p:cNvSpPr>
          <p:nvPr/>
        </p:nvSpPr>
        <p:spPr bwMode="auto">
          <a:xfrm>
            <a:off x="7291388" y="2105025"/>
            <a:ext cx="1862137" cy="2282825"/>
          </a:xfrm>
          <a:prstGeom prst="rect">
            <a:avLst/>
          </a:prstGeom>
          <a:noFill/>
          <a:ln w="9525">
            <a:noFill/>
            <a:miter lim="800000"/>
            <a:headEnd/>
            <a:tailEnd/>
          </a:ln>
        </p:spPr>
        <p:txBody>
          <a:bodyPr wrap="none">
            <a:prstTxWarp prst="textNoShape">
              <a:avLst/>
            </a:prstTxWarp>
            <a:spAutoFit/>
          </a:bodyPr>
          <a:lstStyle/>
          <a:p>
            <a:r>
              <a:rPr lang="en-US"/>
              <a:t>Rate of </a:t>
            </a:r>
          </a:p>
          <a:p>
            <a:r>
              <a:rPr lang="en-US"/>
              <a:t>production </a:t>
            </a:r>
          </a:p>
          <a:p>
            <a:r>
              <a:rPr lang="en-US"/>
              <a:t>of new cells</a:t>
            </a:r>
          </a:p>
          <a:p>
            <a:r>
              <a:rPr lang="en-US"/>
              <a:t>for growth</a:t>
            </a:r>
          </a:p>
          <a:p>
            <a:r>
              <a:rPr lang="en-US"/>
              <a:t>and </a:t>
            </a:r>
          </a:p>
          <a:p>
            <a:r>
              <a:rPr lang="en-US"/>
              <a:t>replacement</a:t>
            </a:r>
          </a:p>
        </p:txBody>
      </p:sp>
      <p:sp>
        <p:nvSpPr>
          <p:cNvPr id="30735" name="Line 14"/>
          <p:cNvSpPr>
            <a:spLocks noChangeShapeType="1"/>
          </p:cNvSpPr>
          <p:nvPr/>
        </p:nvSpPr>
        <p:spPr bwMode="auto">
          <a:xfrm>
            <a:off x="2209800" y="5715000"/>
            <a:ext cx="838200" cy="0"/>
          </a:xfrm>
          <a:prstGeom prst="line">
            <a:avLst/>
          </a:prstGeom>
          <a:noFill/>
          <a:ln w="9525">
            <a:solidFill>
              <a:srgbClr val="008000"/>
            </a:solidFill>
            <a:round/>
            <a:headEnd/>
            <a:tailEnd type="triangle" w="med" len="med"/>
          </a:ln>
        </p:spPr>
        <p:txBody>
          <a:bodyPr wrap="none" anchor="ctr">
            <a:prstTxWarp prst="textNoShape">
              <a:avLst/>
            </a:prstTxWarp>
          </a:bodyPr>
          <a:lstStyle/>
          <a:p>
            <a:endParaRPr lang="en-US"/>
          </a:p>
        </p:txBody>
      </p:sp>
      <p:sp>
        <p:nvSpPr>
          <p:cNvPr id="30736" name="Text Box 15"/>
          <p:cNvSpPr txBox="1">
            <a:spLocks noChangeArrowheads="1"/>
          </p:cNvSpPr>
          <p:nvPr/>
        </p:nvSpPr>
        <p:spPr bwMode="auto">
          <a:xfrm>
            <a:off x="381000" y="5349875"/>
            <a:ext cx="1708150" cy="822325"/>
          </a:xfrm>
          <a:prstGeom prst="rect">
            <a:avLst/>
          </a:prstGeom>
          <a:noFill/>
          <a:ln w="9525">
            <a:noFill/>
            <a:miter lim="800000"/>
            <a:headEnd/>
            <a:tailEnd/>
          </a:ln>
        </p:spPr>
        <p:txBody>
          <a:bodyPr wrap="none">
            <a:prstTxWarp prst="textNoShape">
              <a:avLst/>
            </a:prstTxWarp>
            <a:spAutoFit/>
          </a:bodyPr>
          <a:lstStyle/>
          <a:p>
            <a:r>
              <a:rPr lang="en-US"/>
              <a:t>Rate of cell</a:t>
            </a:r>
          </a:p>
          <a:p>
            <a:r>
              <a:rPr lang="en-US"/>
              <a:t>death </a:t>
            </a:r>
          </a:p>
        </p:txBody>
      </p:sp>
      <p:sp>
        <p:nvSpPr>
          <p:cNvPr id="30737" name="Rectangle 16"/>
          <p:cNvSpPr>
            <a:spLocks noChangeArrowheads="1"/>
          </p:cNvSpPr>
          <p:nvPr/>
        </p:nvSpPr>
        <p:spPr bwMode="auto">
          <a:xfrm>
            <a:off x="6526213" y="-1333500"/>
            <a:ext cx="184150" cy="457200"/>
          </a:xfrm>
          <a:prstGeom prst="rect">
            <a:avLst/>
          </a:prstGeom>
          <a:noFill/>
          <a:ln w="9525">
            <a:noFill/>
            <a:miter lim="800000"/>
            <a:headEnd/>
            <a:tailEnd/>
          </a:ln>
        </p:spPr>
        <p:txBody>
          <a:bodyPr wrap="none">
            <a:prstTxWarp prst="textNoShape">
              <a:avLst/>
            </a:prstTxWarp>
            <a:spAutoFit/>
          </a:bodyPr>
          <a:lstStyle/>
          <a:p>
            <a:endParaRPr lang="en-US"/>
          </a:p>
        </p:txBody>
      </p:sp>
      <p:graphicFrame>
        <p:nvGraphicFramePr>
          <p:cNvPr id="30723" name="Object 3"/>
          <p:cNvGraphicFramePr>
            <a:graphicFrameLocks noChangeAspect="1"/>
          </p:cNvGraphicFramePr>
          <p:nvPr>
            <p:extLst>
              <p:ext uri="{D42A27DB-BD31-4B8C-83A1-F6EECF244321}">
                <p14:modId xmlns:p14="http://schemas.microsoft.com/office/powerpoint/2010/main" val="3709143887"/>
              </p:ext>
            </p:extLst>
          </p:nvPr>
        </p:nvGraphicFramePr>
        <p:xfrm>
          <a:off x="3287713" y="5154613"/>
          <a:ext cx="2611437" cy="1446212"/>
        </p:xfrm>
        <a:graphic>
          <a:graphicData uri="http://schemas.openxmlformats.org/presentationml/2006/ole">
            <mc:AlternateContent xmlns:mc="http://schemas.openxmlformats.org/markup-compatibility/2006">
              <mc:Choice xmlns:v="urn:schemas-microsoft-com:vml" Requires="v">
                <p:oleObj spid="_x0000_s10290" name="Equation" r:id="rId6" imgW="711200" imgH="393700" progId="Equation.DSMT4">
                  <p:embed/>
                </p:oleObj>
              </mc:Choice>
              <mc:Fallback>
                <p:oleObj name="Equation" r:id="rId6" imgW="711200" imgH="393700" progId="Equation.DSMT4">
                  <p:embed/>
                  <p:pic>
                    <p:nvPicPr>
                      <p:cNvPr id="0" name=""/>
                      <p:cNvPicPr>
                        <a:picLocks noChangeAspect="1" noChangeArrowheads="1"/>
                      </p:cNvPicPr>
                      <p:nvPr/>
                    </p:nvPicPr>
                    <p:blipFill>
                      <a:blip r:embed="rId7"/>
                      <a:srcRect/>
                      <a:stretch>
                        <a:fillRect/>
                      </a:stretch>
                    </p:blipFill>
                    <p:spPr bwMode="auto">
                      <a:xfrm>
                        <a:off x="3287713" y="5154613"/>
                        <a:ext cx="2611437" cy="144621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738" name="Text Box 18"/>
          <p:cNvSpPr txBox="1">
            <a:spLocks noChangeArrowheads="1"/>
          </p:cNvSpPr>
          <p:nvPr/>
        </p:nvSpPr>
        <p:spPr bwMode="auto">
          <a:xfrm>
            <a:off x="152400" y="4572000"/>
            <a:ext cx="7232650" cy="457200"/>
          </a:xfrm>
          <a:prstGeom prst="rect">
            <a:avLst/>
          </a:prstGeom>
          <a:noFill/>
          <a:ln w="9525">
            <a:noFill/>
            <a:miter lim="800000"/>
            <a:headEnd/>
            <a:tailEnd/>
          </a:ln>
        </p:spPr>
        <p:txBody>
          <a:bodyPr wrap="none">
            <a:prstTxWarp prst="textNoShape">
              <a:avLst/>
            </a:prstTxWarp>
            <a:spAutoFit/>
          </a:bodyPr>
          <a:lstStyle/>
          <a:p>
            <a:r>
              <a:rPr lang="en-US"/>
              <a:t>Probability of cell death is independent of tumor size</a:t>
            </a:r>
          </a:p>
        </p:txBody>
      </p:sp>
      <p:sp>
        <p:nvSpPr>
          <p:cNvPr id="19" name="Text Box 4"/>
          <p:cNvSpPr txBox="1">
            <a:spLocks noChangeArrowheads="1"/>
          </p:cNvSpPr>
          <p:nvPr/>
        </p:nvSpPr>
        <p:spPr bwMode="auto">
          <a:xfrm>
            <a:off x="6098470" y="6550223"/>
            <a:ext cx="3055055" cy="307777"/>
          </a:xfrm>
          <a:prstGeom prst="rect">
            <a:avLst/>
          </a:prstGeom>
          <a:noFill/>
          <a:ln w="9525">
            <a:noFill/>
            <a:miter lim="800000"/>
            <a:headEnd/>
            <a:tailEnd/>
          </a:ln>
        </p:spPr>
        <p:txBody>
          <a:bodyPr wrap="none">
            <a:prstTxWarp prst="textNoShape">
              <a:avLst/>
            </a:prstTxWarp>
            <a:spAutoFit/>
          </a:bodyPr>
          <a:lstStyle/>
          <a:p>
            <a:r>
              <a:rPr lang="en-US" sz="1400" dirty="0" smtClean="0"/>
              <a:t>Herman, Savage, West, </a:t>
            </a:r>
            <a:r>
              <a:rPr lang="en-US" sz="1400" dirty="0" err="1" smtClean="0"/>
              <a:t>PLoS</a:t>
            </a:r>
            <a:r>
              <a:rPr lang="en-US" sz="1400" dirty="0" smtClean="0"/>
              <a:t> One, 2011</a:t>
            </a:r>
            <a:endParaRPr lang="en-US" dirty="0"/>
          </a:p>
        </p:txBody>
      </p:sp>
    </p:spTree>
    <p:extLst>
      <p:ext uri="{BB962C8B-B14F-4D97-AF65-F5344CB8AC3E}">
        <p14:creationId xmlns:p14="http://schemas.microsoft.com/office/powerpoint/2010/main" val="403359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body" idx="1"/>
          </p:nvPr>
        </p:nvSpPr>
        <p:spPr>
          <a:xfrm>
            <a:off x="381000" y="304800"/>
            <a:ext cx="7772400" cy="990600"/>
          </a:xfrm>
        </p:spPr>
        <p:txBody>
          <a:bodyPr/>
          <a:lstStyle/>
          <a:p>
            <a:pPr eaLnBrk="1" hangingPunct="1">
              <a:buFontTx/>
              <a:buNone/>
            </a:pPr>
            <a:r>
              <a:rPr lang="en-US" dirty="0"/>
              <a:t>original growth equation becomes</a:t>
            </a:r>
          </a:p>
        </p:txBody>
      </p:sp>
      <p:graphicFrame>
        <p:nvGraphicFramePr>
          <p:cNvPr id="32770" name="Object 2"/>
          <p:cNvGraphicFramePr>
            <a:graphicFrameLocks noChangeAspect="1"/>
          </p:cNvGraphicFramePr>
          <p:nvPr/>
        </p:nvGraphicFramePr>
        <p:xfrm>
          <a:off x="1968500" y="3962400"/>
          <a:ext cx="5422900" cy="1600200"/>
        </p:xfrm>
        <a:graphic>
          <a:graphicData uri="http://schemas.openxmlformats.org/presentationml/2006/ole">
            <mc:AlternateContent xmlns:mc="http://schemas.openxmlformats.org/markup-compatibility/2006">
              <mc:Choice xmlns:v="urn:schemas-microsoft-com:vml" Requires="v">
                <p:oleObj spid="_x0000_s11313" name="Equation" r:id="rId4" imgW="1549400" imgH="457200" progId="Equation.3">
                  <p:embed/>
                </p:oleObj>
              </mc:Choice>
              <mc:Fallback>
                <p:oleObj name="Equation" r:id="rId4" imgW="15494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500" y="3962400"/>
                        <a:ext cx="5422900" cy="1600200"/>
                      </a:xfrm>
                      <a:prstGeom prst="rect">
                        <a:avLst/>
                      </a:prstGeom>
                      <a:solidFill>
                        <a:schemeClr val="bg1"/>
                      </a:solidFill>
                      <a:ln w="9525">
                        <a:solidFill>
                          <a:schemeClr val="bg1"/>
                        </a:solidFill>
                        <a:miter lim="800000"/>
                        <a:headEnd/>
                        <a:tailEnd/>
                      </a:ln>
                    </p:spPr>
                  </p:pic>
                </p:oleObj>
              </mc:Fallback>
            </mc:AlternateContent>
          </a:graphicData>
        </a:graphic>
      </p:graphicFrame>
      <p:sp>
        <p:nvSpPr>
          <p:cNvPr id="32773" name="Text Box 4"/>
          <p:cNvSpPr txBox="1">
            <a:spLocks noChangeArrowheads="1"/>
          </p:cNvSpPr>
          <p:nvPr/>
        </p:nvSpPr>
        <p:spPr bwMode="auto">
          <a:xfrm>
            <a:off x="395288" y="3170238"/>
            <a:ext cx="6801862" cy="584776"/>
          </a:xfrm>
          <a:prstGeom prst="rect">
            <a:avLst/>
          </a:prstGeom>
          <a:noFill/>
          <a:ln w="9525">
            <a:noFill/>
            <a:miter lim="800000"/>
            <a:headEnd/>
            <a:tailEnd/>
          </a:ln>
        </p:spPr>
        <p:txBody>
          <a:bodyPr wrap="none">
            <a:prstTxWarp prst="textNoShape">
              <a:avLst/>
            </a:prstTxWarp>
            <a:spAutoFit/>
          </a:bodyPr>
          <a:lstStyle/>
          <a:p>
            <a:r>
              <a:rPr lang="en-US" sz="3200" dirty="0"/>
              <a:t>using </a:t>
            </a:r>
            <a:r>
              <a:rPr lang="en-US" sz="3200" i="1" dirty="0" err="1"/>
              <a:t>N</a:t>
            </a:r>
            <a:r>
              <a:rPr lang="en-US" sz="3200" i="1" baseline="-25000" dirty="0" err="1"/>
              <a:t>v</a:t>
            </a:r>
            <a:r>
              <a:rPr lang="en-US" sz="3200" i="1" dirty="0"/>
              <a:t>=m</a:t>
            </a:r>
            <a:r>
              <a:rPr lang="en-US" sz="3200" i="1" baseline="-25000" dirty="0"/>
              <a:t>v</a:t>
            </a:r>
            <a:r>
              <a:rPr lang="en-US" sz="3200" i="1" dirty="0"/>
              <a:t>/m</a:t>
            </a:r>
            <a:r>
              <a:rPr lang="en-US" sz="3200" i="1" baseline="-25000" dirty="0"/>
              <a:t>c </a:t>
            </a:r>
            <a:r>
              <a:rPr lang="en-US" sz="3200" dirty="0"/>
              <a:t>and defining </a:t>
            </a:r>
            <a:r>
              <a:rPr lang="en-US" sz="3200" i="1" dirty="0" err="1"/>
              <a:t>B</a:t>
            </a:r>
            <a:r>
              <a:rPr lang="en-US" sz="3200" i="1" baseline="-25000" dirty="0" err="1"/>
              <a:t>c</a:t>
            </a:r>
            <a:r>
              <a:rPr lang="en-US" sz="3200" dirty="0"/>
              <a:t>=</a:t>
            </a:r>
            <a:r>
              <a:rPr lang="en-US" sz="3200" i="1" dirty="0" err="1"/>
              <a:t>B</a:t>
            </a:r>
            <a:r>
              <a:rPr lang="en-US" sz="3200" i="1" baseline="-25000" dirty="0" err="1"/>
              <a:t>c,m</a:t>
            </a:r>
            <a:r>
              <a:rPr lang="en-US" sz="3200" dirty="0" err="1" smtClean="0"/>
              <a:t>-Γ</a:t>
            </a:r>
            <a:r>
              <a:rPr lang="en-US" sz="3200" i="1" dirty="0" err="1" smtClean="0">
                <a:sym typeface="Symbol" pitchFamily="-111" charset="2"/>
              </a:rPr>
              <a:t>E</a:t>
            </a:r>
            <a:r>
              <a:rPr lang="en-US" sz="3200" i="1" baseline="-25000" dirty="0" err="1" smtClean="0">
                <a:sym typeface="Symbol" pitchFamily="-111" charset="2"/>
              </a:rPr>
              <a:t>c</a:t>
            </a:r>
            <a:endParaRPr lang="en-US" dirty="0"/>
          </a:p>
        </p:txBody>
      </p:sp>
      <p:graphicFrame>
        <p:nvGraphicFramePr>
          <p:cNvPr id="32771" name="Object 3"/>
          <p:cNvGraphicFramePr>
            <a:graphicFrameLocks noChangeAspect="1"/>
          </p:cNvGraphicFramePr>
          <p:nvPr/>
        </p:nvGraphicFramePr>
        <p:xfrm>
          <a:off x="1311275" y="1301750"/>
          <a:ext cx="6489700" cy="1289050"/>
        </p:xfrm>
        <a:graphic>
          <a:graphicData uri="http://schemas.openxmlformats.org/presentationml/2006/ole">
            <mc:AlternateContent xmlns:mc="http://schemas.openxmlformats.org/markup-compatibility/2006">
              <mc:Choice xmlns:v="urn:schemas-microsoft-com:vml" Requires="v">
                <p:oleObj spid="_x0000_s11314" name="Equation" r:id="rId6" imgW="1854200" imgH="368300" progId="Equation.DSMT4">
                  <p:embed/>
                </p:oleObj>
              </mc:Choice>
              <mc:Fallback>
                <p:oleObj name="Equation" r:id="rId6" imgW="1854200" imgH="368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1275" y="1301750"/>
                        <a:ext cx="6489700" cy="1289050"/>
                      </a:xfrm>
                      <a:prstGeom prst="rect">
                        <a:avLst/>
                      </a:prstGeom>
                      <a:solidFill>
                        <a:schemeClr val="bg1"/>
                      </a:solidFill>
                      <a:ln w="9525">
                        <a:solidFill>
                          <a:schemeClr val="bg1"/>
                        </a:solidFill>
                        <a:miter lim="800000"/>
                        <a:headEnd/>
                        <a:tailEnd/>
                      </a:ln>
                    </p:spPr>
                  </p:pic>
                </p:oleObj>
              </mc:Fallback>
            </mc:AlternateContent>
          </a:graphicData>
        </a:graphic>
      </p:graphicFrame>
      <p:sp>
        <p:nvSpPr>
          <p:cNvPr id="32774" name="Text Box 6"/>
          <p:cNvSpPr txBox="1">
            <a:spLocks noChangeArrowheads="1"/>
          </p:cNvSpPr>
          <p:nvPr/>
        </p:nvSpPr>
        <p:spPr bwMode="auto">
          <a:xfrm>
            <a:off x="1981200" y="5943600"/>
            <a:ext cx="5343525" cy="579438"/>
          </a:xfrm>
          <a:prstGeom prst="rect">
            <a:avLst/>
          </a:prstGeom>
          <a:noFill/>
          <a:ln w="9525">
            <a:noFill/>
            <a:miter lim="800000"/>
            <a:headEnd/>
            <a:tailEnd/>
          </a:ln>
        </p:spPr>
        <p:txBody>
          <a:bodyPr wrap="none">
            <a:prstTxWarp prst="textNoShape">
              <a:avLst/>
            </a:prstTxWarp>
            <a:spAutoFit/>
          </a:bodyPr>
          <a:lstStyle/>
          <a:p>
            <a:r>
              <a:rPr lang="en-US" sz="3200"/>
              <a:t>How does </a:t>
            </a:r>
            <a:r>
              <a:rPr lang="en-US" sz="3200" i="1"/>
              <a:t>B</a:t>
            </a:r>
            <a:r>
              <a:rPr lang="en-US" sz="3200" i="1" baseline="-25000"/>
              <a:t>T </a:t>
            </a:r>
            <a:r>
              <a:rPr lang="en-US" sz="3200"/>
              <a:t>depend on </a:t>
            </a:r>
            <a:r>
              <a:rPr lang="en-US" sz="3200" i="1"/>
              <a:t>m</a:t>
            </a:r>
            <a:r>
              <a:rPr lang="en-US" sz="3200" i="1" baseline="-25000"/>
              <a:t>v</a:t>
            </a:r>
            <a:r>
              <a:rPr lang="en-US" sz="3200"/>
              <a:t>?</a:t>
            </a:r>
            <a:endParaRPr lang="en-US"/>
          </a:p>
        </p:txBody>
      </p:sp>
      <p:sp>
        <p:nvSpPr>
          <p:cNvPr id="8" name="Text Box 4"/>
          <p:cNvSpPr txBox="1">
            <a:spLocks noChangeArrowheads="1"/>
          </p:cNvSpPr>
          <p:nvPr/>
        </p:nvSpPr>
        <p:spPr bwMode="auto">
          <a:xfrm>
            <a:off x="6098470" y="6550223"/>
            <a:ext cx="3055055" cy="307777"/>
          </a:xfrm>
          <a:prstGeom prst="rect">
            <a:avLst/>
          </a:prstGeom>
          <a:noFill/>
          <a:ln w="9525">
            <a:noFill/>
            <a:miter lim="800000"/>
            <a:headEnd/>
            <a:tailEnd/>
          </a:ln>
        </p:spPr>
        <p:txBody>
          <a:bodyPr wrap="none">
            <a:prstTxWarp prst="textNoShape">
              <a:avLst/>
            </a:prstTxWarp>
            <a:spAutoFit/>
          </a:bodyPr>
          <a:lstStyle/>
          <a:p>
            <a:r>
              <a:rPr lang="en-US" sz="1400" dirty="0" smtClean="0"/>
              <a:t>Herman, Savage, West, </a:t>
            </a:r>
            <a:r>
              <a:rPr lang="en-US" sz="1400" dirty="0" err="1" smtClean="0"/>
              <a:t>PLoS</a:t>
            </a:r>
            <a:r>
              <a:rPr lang="en-US" sz="1400" dirty="0" smtClean="0"/>
              <a:t> One, 2011</a:t>
            </a:r>
            <a:endParaRPr lang="en-US" dirty="0"/>
          </a:p>
        </p:txBody>
      </p:sp>
    </p:spTree>
    <p:extLst>
      <p:ext uri="{BB962C8B-B14F-4D97-AF65-F5344CB8AC3E}">
        <p14:creationId xmlns:p14="http://schemas.microsoft.com/office/powerpoint/2010/main" val="30200145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Box 6"/>
          <p:cNvSpPr txBox="1">
            <a:spLocks noChangeArrowheads="1"/>
          </p:cNvSpPr>
          <p:nvPr/>
        </p:nvSpPr>
        <p:spPr bwMode="auto">
          <a:xfrm>
            <a:off x="95589" y="2021609"/>
            <a:ext cx="8996732" cy="830997"/>
          </a:xfrm>
          <a:prstGeom prst="rect">
            <a:avLst/>
          </a:prstGeom>
          <a:noFill/>
          <a:ln w="9525">
            <a:noFill/>
            <a:miter lim="800000"/>
            <a:headEnd/>
            <a:tailEnd/>
          </a:ln>
        </p:spPr>
        <p:txBody>
          <a:bodyPr wrap="square">
            <a:prstTxWarp prst="textNoShape">
              <a:avLst/>
            </a:prstTxWarp>
            <a:spAutoFit/>
          </a:bodyPr>
          <a:lstStyle/>
          <a:p>
            <a:r>
              <a:rPr lang="en-US" sz="2400" i="1" dirty="0" smtClean="0"/>
              <a:t>p</a:t>
            </a:r>
            <a:r>
              <a:rPr lang="en-US" sz="2400" dirty="0"/>
              <a:t>=1/(2</a:t>
            </a:r>
            <a:r>
              <a:rPr lang="en-US" sz="2400" i="1" dirty="0"/>
              <a:t>a</a:t>
            </a:r>
            <a:r>
              <a:rPr lang="en-US" sz="2400" dirty="0"/>
              <a:t>+</a:t>
            </a:r>
            <a:r>
              <a:rPr lang="en-US" sz="2400" i="1" dirty="0"/>
              <a:t>b</a:t>
            </a:r>
            <a:r>
              <a:rPr lang="en-US" sz="2400" dirty="0" smtClean="0"/>
              <a:t>) and logistic for 2a+b&gt;1  (healthy tissue and large tumors?)</a:t>
            </a:r>
          </a:p>
          <a:p>
            <a:r>
              <a:rPr lang="en-US" sz="2400" dirty="0"/>
              <a:t> </a:t>
            </a:r>
            <a:r>
              <a:rPr lang="en-US" sz="2400" dirty="0" smtClean="0"/>
              <a:t> =1               and exponential for 2a+b&lt;1  (all tumors?)</a:t>
            </a:r>
            <a:endParaRPr lang="en-US" sz="2400" dirty="0"/>
          </a:p>
        </p:txBody>
      </p:sp>
      <p:graphicFrame>
        <p:nvGraphicFramePr>
          <p:cNvPr id="65538" name="Object 2"/>
          <p:cNvGraphicFramePr>
            <a:graphicFrameLocks noChangeAspect="1"/>
          </p:cNvGraphicFramePr>
          <p:nvPr>
            <p:extLst>
              <p:ext uri="{D42A27DB-BD31-4B8C-83A1-F6EECF244321}">
                <p14:modId xmlns:p14="http://schemas.microsoft.com/office/powerpoint/2010/main" val="109912188"/>
              </p:ext>
            </p:extLst>
          </p:nvPr>
        </p:nvGraphicFramePr>
        <p:xfrm>
          <a:off x="935172" y="3604412"/>
          <a:ext cx="7467600" cy="1600200"/>
        </p:xfrm>
        <a:graphic>
          <a:graphicData uri="http://schemas.openxmlformats.org/presentationml/2006/ole">
            <mc:AlternateContent xmlns:mc="http://schemas.openxmlformats.org/markup-compatibility/2006">
              <mc:Choice xmlns:v="urn:schemas-microsoft-com:vml" Requires="v">
                <p:oleObj spid="_x0000_s18442" name="Equation" r:id="rId4" imgW="2133600" imgH="457200" progId="Equation.DSMT4">
                  <p:embed/>
                </p:oleObj>
              </mc:Choice>
              <mc:Fallback>
                <p:oleObj name="Equation" r:id="rId4" imgW="21336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72" y="3604412"/>
                        <a:ext cx="7467600" cy="1600200"/>
                      </a:xfrm>
                      <a:prstGeom prst="rect">
                        <a:avLst/>
                      </a:prstGeom>
                      <a:solidFill>
                        <a:schemeClr val="bg1"/>
                      </a:solidFill>
                      <a:ln w="9525">
                        <a:solidFill>
                          <a:schemeClr val="bg1"/>
                        </a:solidFill>
                        <a:miter lim="800000"/>
                        <a:headEnd/>
                        <a:tailEnd/>
                      </a:ln>
                    </p:spPr>
                  </p:pic>
                </p:oleObj>
              </mc:Fallback>
            </mc:AlternateContent>
          </a:graphicData>
        </a:graphic>
      </p:graphicFrame>
      <p:sp>
        <p:nvSpPr>
          <p:cNvPr id="65542" name="Rectangle 2"/>
          <p:cNvSpPr>
            <a:spLocks noGrp="1" noChangeArrowheads="1"/>
          </p:cNvSpPr>
          <p:nvPr>
            <p:ph type="title"/>
          </p:nvPr>
        </p:nvSpPr>
        <p:spPr>
          <a:xfrm>
            <a:off x="0" y="381000"/>
            <a:ext cx="9144000" cy="1066800"/>
          </a:xfrm>
        </p:spPr>
        <p:txBody>
          <a:bodyPr>
            <a:normAutofit fontScale="90000"/>
          </a:bodyPr>
          <a:lstStyle/>
          <a:p>
            <a:pPr eaLnBrk="1" hangingPunct="1"/>
            <a:r>
              <a:rPr lang="en-US" smtClean="0"/>
              <a:t>What does this architecture mean</a:t>
            </a:r>
            <a:br>
              <a:rPr lang="en-US" smtClean="0"/>
            </a:br>
            <a:r>
              <a:rPr lang="en-US" smtClean="0"/>
              <a:t>for tumor growth?</a:t>
            </a:r>
          </a:p>
        </p:txBody>
      </p:sp>
      <p:sp>
        <p:nvSpPr>
          <p:cNvPr id="8" name="Text Box 4"/>
          <p:cNvSpPr txBox="1">
            <a:spLocks noChangeArrowheads="1"/>
          </p:cNvSpPr>
          <p:nvPr/>
        </p:nvSpPr>
        <p:spPr bwMode="auto">
          <a:xfrm>
            <a:off x="6098470" y="6580821"/>
            <a:ext cx="3055055" cy="307777"/>
          </a:xfrm>
          <a:prstGeom prst="rect">
            <a:avLst/>
          </a:prstGeom>
          <a:noFill/>
          <a:ln w="9525">
            <a:noFill/>
            <a:miter lim="800000"/>
            <a:headEnd/>
            <a:tailEnd/>
          </a:ln>
        </p:spPr>
        <p:txBody>
          <a:bodyPr wrap="none">
            <a:prstTxWarp prst="textNoShape">
              <a:avLst/>
            </a:prstTxWarp>
            <a:spAutoFit/>
          </a:bodyPr>
          <a:lstStyle/>
          <a:p>
            <a:r>
              <a:rPr lang="en-US" sz="1400" dirty="0" smtClean="0"/>
              <a:t>Herman, Savage, West, </a:t>
            </a:r>
            <a:r>
              <a:rPr lang="en-US" sz="1400" dirty="0" err="1" smtClean="0"/>
              <a:t>PLoS</a:t>
            </a:r>
            <a:r>
              <a:rPr lang="en-US" sz="1400" dirty="0" smtClean="0"/>
              <a:t> One, 2011</a:t>
            </a:r>
            <a:endParaRPr lang="en-US" dirty="0"/>
          </a:p>
        </p:txBody>
      </p:sp>
    </p:spTree>
    <p:extLst>
      <p:ext uri="{BB962C8B-B14F-4D97-AF65-F5344CB8AC3E}">
        <p14:creationId xmlns:p14="http://schemas.microsoft.com/office/powerpoint/2010/main" val="3960141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1143000"/>
          </a:xfrm>
        </p:spPr>
        <p:txBody>
          <a:bodyPr>
            <a:normAutofit fontScale="90000"/>
          </a:bodyPr>
          <a:lstStyle/>
          <a:p>
            <a:pPr eaLnBrk="1" hangingPunct="1"/>
            <a:r>
              <a:rPr lang="en-US" dirty="0"/>
              <a:t>t</a:t>
            </a:r>
            <a:r>
              <a:rPr lang="en-US" dirty="0" smtClean="0"/>
              <a:t>wo </a:t>
            </a:r>
            <a:r>
              <a:rPr lang="en-US" dirty="0"/>
              <a:t>regimes of growth: </a:t>
            </a:r>
            <a:br>
              <a:rPr lang="en-US" dirty="0"/>
            </a:br>
            <a:r>
              <a:rPr lang="en-US" dirty="0"/>
              <a:t>Pre- and post-angiogenesis</a:t>
            </a:r>
          </a:p>
        </p:txBody>
      </p:sp>
      <p:pic>
        <p:nvPicPr>
          <p:cNvPr id="34819" name="Picture 3" descr="angiogenesis"/>
          <p:cNvPicPr>
            <a:picLocks noChangeAspect="1" noChangeArrowheads="1"/>
          </p:cNvPicPr>
          <p:nvPr/>
        </p:nvPicPr>
        <p:blipFill>
          <a:blip r:embed="rId3"/>
          <a:srcRect/>
          <a:stretch>
            <a:fillRect/>
          </a:stretch>
        </p:blipFill>
        <p:spPr bwMode="auto">
          <a:xfrm>
            <a:off x="1828800" y="1981200"/>
            <a:ext cx="5943600" cy="4149725"/>
          </a:xfrm>
          <a:prstGeom prst="rect">
            <a:avLst/>
          </a:prstGeom>
          <a:noFill/>
          <a:ln w="9525">
            <a:noFill/>
            <a:miter lim="800000"/>
            <a:headEnd/>
            <a:tailEnd/>
          </a:ln>
        </p:spPr>
      </p:pic>
    </p:spTree>
    <p:extLst>
      <p:ext uri="{BB962C8B-B14F-4D97-AF65-F5344CB8AC3E}">
        <p14:creationId xmlns:p14="http://schemas.microsoft.com/office/powerpoint/2010/main" val="1191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304800" y="381000"/>
            <a:ext cx="8458200" cy="1143000"/>
          </a:xfrm>
        </p:spPr>
        <p:txBody>
          <a:bodyPr>
            <a:normAutofit fontScale="90000"/>
          </a:bodyPr>
          <a:lstStyle/>
          <a:p>
            <a:pPr eaLnBrk="1" hangingPunct="1"/>
            <a:r>
              <a:rPr lang="en-US">
                <a:latin typeface="Arial" charset="0"/>
                <a:ea typeface="ＭＳ Ｐゴシック" charset="0"/>
                <a:cs typeface="ＭＳ Ｐゴシック" charset="0"/>
              </a:rPr>
              <a:t>How does tumor vasculature compare to normal vasculature?</a:t>
            </a:r>
          </a:p>
        </p:txBody>
      </p:sp>
      <p:pic>
        <p:nvPicPr>
          <p:cNvPr id="153603" name="Picture 3" descr="norm_tumor_vasc_compari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57400"/>
            <a:ext cx="853440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7872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685800" y="-76200"/>
            <a:ext cx="7772400" cy="1143000"/>
          </a:xfrm>
        </p:spPr>
        <p:txBody>
          <a:bodyPr/>
          <a:lstStyle/>
          <a:p>
            <a:pPr eaLnBrk="1" hangingPunct="1"/>
            <a:r>
              <a:rPr lang="en-US" dirty="0"/>
              <a:t>p</a:t>
            </a:r>
            <a:r>
              <a:rPr lang="en-US" dirty="0" smtClean="0"/>
              <a:t>hase </a:t>
            </a:r>
            <a:r>
              <a:rPr lang="en-US" dirty="0"/>
              <a:t>1: </a:t>
            </a:r>
            <a:r>
              <a:rPr lang="en-US" dirty="0" smtClean="0"/>
              <a:t>pre</a:t>
            </a:r>
            <a:r>
              <a:rPr lang="en-US" dirty="0"/>
              <a:t>-angiogenesis</a:t>
            </a:r>
          </a:p>
        </p:txBody>
      </p:sp>
      <p:sp>
        <p:nvSpPr>
          <p:cNvPr id="36868" name="Text Box 3"/>
          <p:cNvSpPr txBox="1">
            <a:spLocks noChangeArrowheads="1"/>
          </p:cNvSpPr>
          <p:nvPr/>
        </p:nvSpPr>
        <p:spPr bwMode="auto">
          <a:xfrm>
            <a:off x="693738" y="1082675"/>
            <a:ext cx="7840662" cy="1431925"/>
          </a:xfrm>
          <a:prstGeom prst="rect">
            <a:avLst/>
          </a:prstGeom>
          <a:noFill/>
          <a:ln w="9525">
            <a:noFill/>
            <a:miter lim="800000"/>
            <a:headEnd/>
            <a:tailEnd/>
          </a:ln>
        </p:spPr>
        <p:txBody>
          <a:bodyPr wrap="none">
            <a:prstTxWarp prst="textNoShape">
              <a:avLst/>
            </a:prstTxWarp>
            <a:spAutoFit/>
          </a:bodyPr>
          <a:lstStyle/>
          <a:p>
            <a:pPr marL="495300" indent="-495300">
              <a:buFont typeface="Arial" pitchFamily="-111" charset="0"/>
              <a:buAutoNum type="romanLcPeriod"/>
            </a:pPr>
            <a:r>
              <a:rPr lang="en-US" sz="3200"/>
              <a:t>oxygen and nutrients come by diffusion </a:t>
            </a:r>
          </a:p>
          <a:p>
            <a:pPr marL="495300" indent="-495300">
              <a:buFont typeface="Arial" pitchFamily="-111" charset="0"/>
              <a:buNone/>
            </a:pPr>
            <a:r>
              <a:rPr lang="en-US" sz="3200"/>
              <a:t>from nearby capillaries</a:t>
            </a:r>
          </a:p>
          <a:p>
            <a:pPr marL="495300" indent="-495300">
              <a:buFont typeface="Arial" pitchFamily="-111" charset="0"/>
              <a:buNone/>
            </a:pPr>
            <a:endParaRPr lang="en-US"/>
          </a:p>
        </p:txBody>
      </p:sp>
      <p:graphicFrame>
        <p:nvGraphicFramePr>
          <p:cNvPr id="36866" name="Object 2"/>
          <p:cNvGraphicFramePr>
            <a:graphicFrameLocks noChangeAspect="1"/>
          </p:cNvGraphicFramePr>
          <p:nvPr/>
        </p:nvGraphicFramePr>
        <p:xfrm>
          <a:off x="1752600" y="5546725"/>
          <a:ext cx="5638800" cy="1006475"/>
        </p:xfrm>
        <a:graphic>
          <a:graphicData uri="http://schemas.openxmlformats.org/presentationml/2006/ole">
            <mc:AlternateContent xmlns:mc="http://schemas.openxmlformats.org/markup-compatibility/2006">
              <mc:Choice xmlns:v="urn:schemas-microsoft-com:vml" Requires="v">
                <p:oleObj spid="_x0000_s12313" name="Equation" r:id="rId4" imgW="1765300" imgH="203200" progId="Equation.DSMT4">
                  <p:embed/>
                </p:oleObj>
              </mc:Choice>
              <mc:Fallback>
                <p:oleObj name="Equation" r:id="rId4" imgW="17653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5546725"/>
                        <a:ext cx="5638800" cy="100647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36869" name="Picture 5" descr="angiogenesis"/>
          <p:cNvPicPr>
            <a:picLocks noChangeAspect="1" noChangeArrowheads="1"/>
          </p:cNvPicPr>
          <p:nvPr/>
        </p:nvPicPr>
        <p:blipFill>
          <a:blip r:embed="rId6"/>
          <a:srcRect r="57378"/>
          <a:stretch>
            <a:fillRect/>
          </a:stretch>
        </p:blipFill>
        <p:spPr bwMode="auto">
          <a:xfrm>
            <a:off x="3200400" y="2286000"/>
            <a:ext cx="2971800" cy="3244850"/>
          </a:xfrm>
          <a:prstGeom prst="rect">
            <a:avLst/>
          </a:prstGeom>
          <a:noFill/>
          <a:ln w="9525">
            <a:noFill/>
            <a:miter lim="800000"/>
            <a:headEnd/>
            <a:tailEnd/>
          </a:ln>
        </p:spPr>
      </p:pic>
      <p:sp>
        <p:nvSpPr>
          <p:cNvPr id="7" name="Text Box 4"/>
          <p:cNvSpPr txBox="1">
            <a:spLocks noChangeArrowheads="1"/>
          </p:cNvSpPr>
          <p:nvPr/>
        </p:nvSpPr>
        <p:spPr bwMode="auto">
          <a:xfrm>
            <a:off x="6098470" y="6550223"/>
            <a:ext cx="3055055" cy="307777"/>
          </a:xfrm>
          <a:prstGeom prst="rect">
            <a:avLst/>
          </a:prstGeom>
          <a:noFill/>
          <a:ln w="9525">
            <a:noFill/>
            <a:miter lim="800000"/>
            <a:headEnd/>
            <a:tailEnd/>
          </a:ln>
        </p:spPr>
        <p:txBody>
          <a:bodyPr wrap="none">
            <a:prstTxWarp prst="textNoShape">
              <a:avLst/>
            </a:prstTxWarp>
            <a:spAutoFit/>
          </a:bodyPr>
          <a:lstStyle/>
          <a:p>
            <a:r>
              <a:rPr lang="en-US" sz="1400" dirty="0" smtClean="0"/>
              <a:t>Herman, Savage, West, </a:t>
            </a:r>
            <a:r>
              <a:rPr lang="en-US" sz="1400" dirty="0" err="1" smtClean="0"/>
              <a:t>PLoS</a:t>
            </a:r>
            <a:r>
              <a:rPr lang="en-US" sz="1400" dirty="0" smtClean="0"/>
              <a:t> One, 2011</a:t>
            </a:r>
            <a:endParaRPr lang="en-US" dirty="0"/>
          </a:p>
        </p:txBody>
      </p:sp>
    </p:spTree>
    <p:extLst>
      <p:ext uri="{BB962C8B-B14F-4D97-AF65-F5344CB8AC3E}">
        <p14:creationId xmlns:p14="http://schemas.microsoft.com/office/powerpoint/2010/main" val="5115219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a:xfrm>
            <a:off x="685800" y="0"/>
            <a:ext cx="7772400" cy="1143000"/>
          </a:xfrm>
        </p:spPr>
        <p:txBody>
          <a:bodyPr/>
          <a:lstStyle/>
          <a:p>
            <a:pPr eaLnBrk="1" hangingPunct="1"/>
            <a:r>
              <a:rPr lang="en-US" dirty="0"/>
              <a:t>p</a:t>
            </a:r>
            <a:r>
              <a:rPr lang="en-US" dirty="0" smtClean="0"/>
              <a:t>hase </a:t>
            </a:r>
            <a:r>
              <a:rPr lang="en-US" dirty="0"/>
              <a:t>1: Pre-angiogenesis</a:t>
            </a:r>
          </a:p>
        </p:txBody>
      </p:sp>
      <p:graphicFrame>
        <p:nvGraphicFramePr>
          <p:cNvPr id="38914" name="Object 2"/>
          <p:cNvGraphicFramePr>
            <a:graphicFrameLocks noGrp="1" noChangeAspect="1"/>
          </p:cNvGraphicFramePr>
          <p:nvPr>
            <p:ph type="body" idx="1"/>
          </p:nvPr>
        </p:nvGraphicFramePr>
        <p:xfrm>
          <a:off x="1066800" y="2166938"/>
          <a:ext cx="6629400" cy="1193800"/>
        </p:xfrm>
        <a:graphic>
          <a:graphicData uri="http://schemas.openxmlformats.org/presentationml/2006/ole">
            <mc:AlternateContent xmlns:mc="http://schemas.openxmlformats.org/markup-compatibility/2006">
              <mc:Choice xmlns:v="urn:schemas-microsoft-com:vml" Requires="v">
                <p:oleObj spid="_x0000_s13361" name="Equation" r:id="rId4" imgW="2540000" imgH="457200" progId="Equation.3">
                  <p:embed/>
                </p:oleObj>
              </mc:Choice>
              <mc:Fallback>
                <p:oleObj name="Equation" r:id="rId4" imgW="25400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166938"/>
                        <a:ext cx="6629400" cy="1193800"/>
                      </a:xfrm>
                      <a:prstGeom prst="rect">
                        <a:avLst/>
                      </a:prstGeom>
                      <a:solidFill>
                        <a:schemeClr val="bg1"/>
                      </a:solidFill>
                      <a:ln w="9525">
                        <a:solidFill>
                          <a:schemeClr val="bg1"/>
                        </a:solidFill>
                        <a:miter lim="800000"/>
                        <a:headEnd/>
                        <a:tailEnd/>
                      </a:ln>
                    </p:spPr>
                  </p:pic>
                </p:oleObj>
              </mc:Fallback>
            </mc:AlternateContent>
          </a:graphicData>
        </a:graphic>
      </p:graphicFrame>
      <p:sp>
        <p:nvSpPr>
          <p:cNvPr id="38917" name="Text Box 4"/>
          <p:cNvSpPr txBox="1">
            <a:spLocks noChangeArrowheads="1"/>
          </p:cNvSpPr>
          <p:nvPr/>
        </p:nvSpPr>
        <p:spPr bwMode="auto">
          <a:xfrm>
            <a:off x="457200" y="1219200"/>
            <a:ext cx="7391400" cy="584200"/>
          </a:xfrm>
          <a:prstGeom prst="rect">
            <a:avLst/>
          </a:prstGeom>
          <a:noFill/>
          <a:ln w="9525">
            <a:noFill/>
            <a:miter lim="800000"/>
            <a:headEnd/>
            <a:tailEnd/>
          </a:ln>
        </p:spPr>
        <p:txBody>
          <a:bodyPr wrap="none">
            <a:prstTxWarp prst="textNoShape">
              <a:avLst/>
            </a:prstTxWarp>
            <a:spAutoFit/>
          </a:bodyPr>
          <a:lstStyle/>
          <a:p>
            <a:r>
              <a:rPr lang="en-US" sz="3200"/>
              <a:t>At start all tumor mass is viable, </a:t>
            </a:r>
            <a:r>
              <a:rPr lang="en-US" sz="3200" i="1"/>
              <a:t>m</a:t>
            </a:r>
            <a:r>
              <a:rPr lang="en-US" sz="3200" i="1" baseline="-25000"/>
              <a:t>T</a:t>
            </a:r>
            <a:r>
              <a:rPr lang="en-US" sz="3200"/>
              <a:t>=</a:t>
            </a:r>
            <a:r>
              <a:rPr lang="en-US" sz="3200" i="1"/>
              <a:t>m</a:t>
            </a:r>
            <a:r>
              <a:rPr lang="en-US" sz="3200" i="1" baseline="-25000"/>
              <a:t>V</a:t>
            </a:r>
            <a:endParaRPr lang="en-US"/>
          </a:p>
        </p:txBody>
      </p:sp>
      <p:graphicFrame>
        <p:nvGraphicFramePr>
          <p:cNvPr id="38915" name="Object 3"/>
          <p:cNvGraphicFramePr>
            <a:graphicFrameLocks noChangeAspect="1"/>
          </p:cNvGraphicFramePr>
          <p:nvPr/>
        </p:nvGraphicFramePr>
        <p:xfrm>
          <a:off x="762000" y="3962400"/>
          <a:ext cx="7324725" cy="954088"/>
        </p:xfrm>
        <a:graphic>
          <a:graphicData uri="http://schemas.openxmlformats.org/presentationml/2006/ole">
            <mc:AlternateContent xmlns:mc="http://schemas.openxmlformats.org/markup-compatibility/2006">
              <mc:Choice xmlns:v="urn:schemas-microsoft-com:vml" Requires="v">
                <p:oleObj spid="_x0000_s13362" name="Equation" r:id="rId6" imgW="1562100" imgH="203200" progId="Equation.DSMT4">
                  <p:embed/>
                </p:oleObj>
              </mc:Choice>
              <mc:Fallback>
                <p:oleObj name="Equation" r:id="rId6" imgW="15621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962400"/>
                        <a:ext cx="7324725" cy="954088"/>
                      </a:xfrm>
                      <a:prstGeom prst="rect">
                        <a:avLst/>
                      </a:prstGeom>
                      <a:solidFill>
                        <a:schemeClr val="bg1"/>
                      </a:solidFill>
                      <a:ln w="9525">
                        <a:solidFill>
                          <a:schemeClr val="bg1"/>
                        </a:solidFill>
                        <a:miter lim="800000"/>
                        <a:headEnd/>
                        <a:tailEnd/>
                      </a:ln>
                    </p:spPr>
                  </p:pic>
                </p:oleObj>
              </mc:Fallback>
            </mc:AlternateContent>
          </a:graphicData>
        </a:graphic>
      </p:graphicFrame>
      <p:sp>
        <p:nvSpPr>
          <p:cNvPr id="38918" name="Text Box 6"/>
          <p:cNvSpPr txBox="1">
            <a:spLocks noChangeArrowheads="1"/>
          </p:cNvSpPr>
          <p:nvPr/>
        </p:nvSpPr>
        <p:spPr bwMode="auto">
          <a:xfrm>
            <a:off x="609600" y="5181600"/>
            <a:ext cx="7956550" cy="1554163"/>
          </a:xfrm>
          <a:prstGeom prst="rect">
            <a:avLst/>
          </a:prstGeom>
          <a:noFill/>
          <a:ln w="9525">
            <a:noFill/>
            <a:miter lim="800000"/>
            <a:headEnd/>
            <a:tailEnd/>
          </a:ln>
        </p:spPr>
        <p:txBody>
          <a:bodyPr wrap="none">
            <a:prstTxWarp prst="textNoShape">
              <a:avLst/>
            </a:prstTxWarp>
            <a:spAutoFit/>
          </a:bodyPr>
          <a:lstStyle/>
          <a:p>
            <a:r>
              <a:rPr lang="en-US" sz="3200" dirty="0"/>
              <a:t>exponential growth. resources deplete and </a:t>
            </a:r>
          </a:p>
          <a:p>
            <a:r>
              <a:rPr lang="en-US" sz="3200" dirty="0"/>
              <a:t>can’t continue to get all nutrients</a:t>
            </a:r>
          </a:p>
          <a:p>
            <a:r>
              <a:rPr lang="en-US" sz="3200" dirty="0"/>
              <a:t>that normal tissue would have received. </a:t>
            </a:r>
            <a:endParaRPr lang="en-US" dirty="0"/>
          </a:p>
        </p:txBody>
      </p:sp>
      <p:sp>
        <p:nvSpPr>
          <p:cNvPr id="8" name="Text Box 4"/>
          <p:cNvSpPr txBox="1">
            <a:spLocks noChangeArrowheads="1"/>
          </p:cNvSpPr>
          <p:nvPr/>
        </p:nvSpPr>
        <p:spPr bwMode="auto">
          <a:xfrm>
            <a:off x="6098470" y="6550223"/>
            <a:ext cx="3055055" cy="307777"/>
          </a:xfrm>
          <a:prstGeom prst="rect">
            <a:avLst/>
          </a:prstGeom>
          <a:noFill/>
          <a:ln w="9525">
            <a:noFill/>
            <a:miter lim="800000"/>
            <a:headEnd/>
            <a:tailEnd/>
          </a:ln>
        </p:spPr>
        <p:txBody>
          <a:bodyPr wrap="none">
            <a:prstTxWarp prst="textNoShape">
              <a:avLst/>
            </a:prstTxWarp>
            <a:spAutoFit/>
          </a:bodyPr>
          <a:lstStyle/>
          <a:p>
            <a:r>
              <a:rPr lang="en-US" sz="1400" dirty="0" smtClean="0"/>
              <a:t>Herman, Savage, West, </a:t>
            </a:r>
            <a:r>
              <a:rPr lang="en-US" sz="1400" dirty="0" err="1" smtClean="0"/>
              <a:t>PLoS</a:t>
            </a:r>
            <a:r>
              <a:rPr lang="en-US" sz="1400" dirty="0" smtClean="0"/>
              <a:t> One, 2011</a:t>
            </a:r>
            <a:endParaRPr lang="en-US" dirty="0"/>
          </a:p>
        </p:txBody>
      </p:sp>
    </p:spTree>
    <p:extLst>
      <p:ext uri="{BB962C8B-B14F-4D97-AF65-F5344CB8AC3E}">
        <p14:creationId xmlns:p14="http://schemas.microsoft.com/office/powerpoint/2010/main" val="27114996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336612" y="2590800"/>
            <a:ext cx="8121588" cy="1143000"/>
          </a:xfrm>
        </p:spPr>
        <p:txBody>
          <a:bodyPr>
            <a:normAutofit/>
          </a:bodyPr>
          <a:lstStyle/>
          <a:p>
            <a:r>
              <a:rPr lang="en-US" dirty="0" smtClean="0">
                <a:solidFill>
                  <a:srgbClr val="000000"/>
                </a:solidFill>
              </a:rPr>
              <a:t>vascular networks</a:t>
            </a:r>
            <a:endParaRPr lang="en-US" dirty="0">
              <a:solidFill>
                <a:srgbClr val="000000"/>
              </a:solidFill>
            </a:endParaRPr>
          </a:p>
        </p:txBody>
      </p:sp>
    </p:spTree>
    <p:extLst>
      <p:ext uri="{BB962C8B-B14F-4D97-AF65-F5344CB8AC3E}">
        <p14:creationId xmlns:p14="http://schemas.microsoft.com/office/powerpoint/2010/main" val="13803955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76200"/>
            <a:ext cx="7772400" cy="1143000"/>
          </a:xfrm>
        </p:spPr>
        <p:txBody>
          <a:bodyPr/>
          <a:lstStyle/>
          <a:p>
            <a:pPr eaLnBrk="1" hangingPunct="1"/>
            <a:r>
              <a:rPr lang="en-US" dirty="0"/>
              <a:t>p</a:t>
            </a:r>
            <a:r>
              <a:rPr lang="en-US" dirty="0" smtClean="0"/>
              <a:t>hase </a:t>
            </a:r>
            <a:r>
              <a:rPr lang="en-US" dirty="0"/>
              <a:t>2: </a:t>
            </a:r>
            <a:r>
              <a:rPr lang="en-US" dirty="0" smtClean="0"/>
              <a:t>angiogenesis</a:t>
            </a:r>
            <a:endParaRPr lang="en-US" dirty="0"/>
          </a:p>
        </p:txBody>
      </p:sp>
      <p:sp>
        <p:nvSpPr>
          <p:cNvPr id="40963" name="Text Box 3"/>
          <p:cNvSpPr txBox="1">
            <a:spLocks noChangeArrowheads="1"/>
          </p:cNvSpPr>
          <p:nvPr/>
        </p:nvSpPr>
        <p:spPr bwMode="auto">
          <a:xfrm>
            <a:off x="422275" y="990600"/>
            <a:ext cx="7651704" cy="461665"/>
          </a:xfrm>
          <a:prstGeom prst="rect">
            <a:avLst/>
          </a:prstGeom>
          <a:noFill/>
          <a:ln w="9525">
            <a:noFill/>
            <a:miter lim="800000"/>
            <a:headEnd/>
            <a:tailEnd/>
          </a:ln>
        </p:spPr>
        <p:txBody>
          <a:bodyPr wrap="none">
            <a:prstTxWarp prst="textNoShape">
              <a:avLst/>
            </a:prstTxWarp>
            <a:spAutoFit/>
          </a:bodyPr>
          <a:lstStyle/>
          <a:p>
            <a:r>
              <a:rPr lang="en-US" sz="2400" dirty="0"/>
              <a:t>oxygen and nutrients from capillaries in tumor’s vasculature</a:t>
            </a:r>
          </a:p>
        </p:txBody>
      </p:sp>
      <p:sp>
        <p:nvSpPr>
          <p:cNvPr id="40964" name="Text Box 4"/>
          <p:cNvSpPr txBox="1">
            <a:spLocks noChangeArrowheads="1"/>
          </p:cNvSpPr>
          <p:nvPr/>
        </p:nvSpPr>
        <p:spPr bwMode="auto">
          <a:xfrm>
            <a:off x="533400" y="5578475"/>
            <a:ext cx="7580771" cy="1200328"/>
          </a:xfrm>
          <a:prstGeom prst="rect">
            <a:avLst/>
          </a:prstGeom>
          <a:noFill/>
          <a:ln w="9525">
            <a:noFill/>
            <a:miter lim="800000"/>
            <a:headEnd/>
            <a:tailEnd/>
          </a:ln>
        </p:spPr>
        <p:txBody>
          <a:bodyPr wrap="none">
            <a:prstTxWarp prst="textNoShape">
              <a:avLst/>
            </a:prstTxWarp>
            <a:spAutoFit/>
          </a:bodyPr>
          <a:lstStyle/>
          <a:p>
            <a:r>
              <a:rPr lang="en-US" sz="2400" dirty="0"/>
              <a:t>to </a:t>
            </a:r>
            <a:r>
              <a:rPr lang="en-US" sz="2400" dirty="0" err="1"/>
              <a:t>zeroth</a:t>
            </a:r>
            <a:r>
              <a:rPr lang="en-US" sz="2400" dirty="0"/>
              <a:t>-order tumor is like its own small organism, but</a:t>
            </a:r>
          </a:p>
          <a:p>
            <a:r>
              <a:rPr lang="en-US" sz="2400" dirty="0"/>
              <a:t>vascular structure may be different and must interface with</a:t>
            </a:r>
          </a:p>
          <a:p>
            <a:r>
              <a:rPr lang="en-US" sz="2400" dirty="0"/>
              <a:t>host vasculature</a:t>
            </a:r>
          </a:p>
        </p:txBody>
      </p:sp>
      <p:pic>
        <p:nvPicPr>
          <p:cNvPr id="40965" name="Picture 5" descr="angiogenesis"/>
          <p:cNvPicPr>
            <a:picLocks noChangeAspect="1" noChangeArrowheads="1"/>
          </p:cNvPicPr>
          <p:nvPr/>
        </p:nvPicPr>
        <p:blipFill>
          <a:blip r:embed="rId3"/>
          <a:srcRect l="39743" r="-587" b="-995"/>
          <a:stretch>
            <a:fillRect/>
          </a:stretch>
        </p:blipFill>
        <p:spPr bwMode="auto">
          <a:xfrm>
            <a:off x="2632075" y="1600200"/>
            <a:ext cx="3616325" cy="3962400"/>
          </a:xfrm>
          <a:prstGeom prst="rect">
            <a:avLst/>
          </a:prstGeom>
          <a:noFill/>
          <a:ln w="9525">
            <a:noFill/>
            <a:miter lim="800000"/>
            <a:headEnd/>
            <a:tailEnd/>
          </a:ln>
        </p:spPr>
      </p:pic>
      <p:sp>
        <p:nvSpPr>
          <p:cNvPr id="40966" name="TextBox 5"/>
          <p:cNvSpPr txBox="1">
            <a:spLocks noChangeArrowheads="1"/>
          </p:cNvSpPr>
          <p:nvPr/>
        </p:nvSpPr>
        <p:spPr bwMode="auto">
          <a:xfrm>
            <a:off x="4267200" y="4397375"/>
            <a:ext cx="1052513" cy="708025"/>
          </a:xfrm>
          <a:prstGeom prst="rect">
            <a:avLst/>
          </a:prstGeom>
          <a:noFill/>
          <a:ln w="9525">
            <a:noFill/>
            <a:miter lim="800000"/>
            <a:headEnd/>
            <a:tailEnd/>
          </a:ln>
        </p:spPr>
        <p:txBody>
          <a:bodyPr wrap="none">
            <a:prstTxWarp prst="textNoShape">
              <a:avLst/>
            </a:prstTxWarp>
            <a:spAutoFit/>
          </a:bodyPr>
          <a:lstStyle/>
          <a:p>
            <a:r>
              <a:rPr lang="en-US" sz="2000"/>
              <a:t>small </a:t>
            </a:r>
          </a:p>
          <a:p>
            <a:r>
              <a:rPr lang="en-US" sz="2000"/>
              <a:t>vessels</a:t>
            </a:r>
          </a:p>
        </p:txBody>
      </p:sp>
    </p:spTree>
    <p:extLst>
      <p:ext uri="{BB962C8B-B14F-4D97-AF65-F5344CB8AC3E}">
        <p14:creationId xmlns:p14="http://schemas.microsoft.com/office/powerpoint/2010/main" val="9108745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685800" y="2590800"/>
            <a:ext cx="7772400" cy="1143000"/>
          </a:xfrm>
        </p:spPr>
        <p:txBody>
          <a:bodyPr>
            <a:normAutofit/>
          </a:bodyPr>
          <a:lstStyle/>
          <a:p>
            <a:pPr eaLnBrk="1" hangingPunct="1"/>
            <a:r>
              <a:rPr lang="en-US" dirty="0">
                <a:solidFill>
                  <a:srgbClr val="000000"/>
                </a:solidFill>
              </a:rPr>
              <a:t>b</a:t>
            </a:r>
            <a:r>
              <a:rPr lang="en-US" dirty="0" smtClean="0">
                <a:solidFill>
                  <a:srgbClr val="000000"/>
                </a:solidFill>
              </a:rPr>
              <a:t>ack to tumor growth</a:t>
            </a:r>
            <a:endParaRPr lang="en-US" dirty="0">
              <a:solidFill>
                <a:srgbClr val="000000"/>
              </a:solidFill>
            </a:endParaRPr>
          </a:p>
        </p:txBody>
      </p:sp>
    </p:spTree>
    <p:extLst>
      <p:ext uri="{BB962C8B-B14F-4D97-AF65-F5344CB8AC3E}">
        <p14:creationId xmlns:p14="http://schemas.microsoft.com/office/powerpoint/2010/main" val="5270121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76200"/>
            <a:ext cx="9144000" cy="1066800"/>
          </a:xfrm>
        </p:spPr>
        <p:txBody>
          <a:bodyPr>
            <a:normAutofit fontScale="90000"/>
          </a:bodyPr>
          <a:lstStyle/>
          <a:p>
            <a:pPr eaLnBrk="1" hangingPunct="1"/>
            <a:r>
              <a:rPr lang="en-US" dirty="0"/>
              <a:t>Are network exponents for tumor vasculature similar to normal </a:t>
            </a:r>
            <a:r>
              <a:rPr lang="en-US" dirty="0" smtClean="0"/>
              <a:t>tissue?</a:t>
            </a:r>
            <a:endParaRPr lang="en-US" dirty="0"/>
          </a:p>
        </p:txBody>
      </p:sp>
      <p:sp>
        <p:nvSpPr>
          <p:cNvPr id="10" name="TextBox 9"/>
          <p:cNvSpPr txBox="1"/>
          <p:nvPr/>
        </p:nvSpPr>
        <p:spPr>
          <a:xfrm>
            <a:off x="-98280" y="6027998"/>
            <a:ext cx="9422321" cy="461665"/>
          </a:xfrm>
          <a:prstGeom prst="rect">
            <a:avLst/>
          </a:prstGeom>
          <a:noFill/>
        </p:spPr>
        <p:txBody>
          <a:bodyPr wrap="none" rtlCol="0">
            <a:spAutoFit/>
          </a:bodyPr>
          <a:lstStyle/>
          <a:p>
            <a:r>
              <a:rPr lang="en-US" sz="2400" dirty="0" smtClean="0"/>
              <a:t>Exponents are shallower, breakdown in hierarchy, scaling is more variable</a:t>
            </a:r>
            <a:endParaRPr lang="en-US" sz="2400" dirty="0"/>
          </a:p>
        </p:txBody>
      </p:sp>
      <p:sp>
        <p:nvSpPr>
          <p:cNvPr id="6" name="Text Box 4"/>
          <p:cNvSpPr txBox="1">
            <a:spLocks noChangeArrowheads="1"/>
          </p:cNvSpPr>
          <p:nvPr/>
        </p:nvSpPr>
        <p:spPr bwMode="auto">
          <a:xfrm>
            <a:off x="3606644" y="6550223"/>
            <a:ext cx="5468427" cy="307777"/>
          </a:xfrm>
          <a:prstGeom prst="rect">
            <a:avLst/>
          </a:prstGeom>
          <a:noFill/>
          <a:ln w="9525">
            <a:noFill/>
            <a:miter lim="800000"/>
            <a:headEnd/>
            <a:tailEnd/>
          </a:ln>
        </p:spPr>
        <p:txBody>
          <a:bodyPr wrap="none">
            <a:prstTxWarp prst="textNoShape">
              <a:avLst/>
            </a:prstTxWarp>
            <a:spAutoFit/>
          </a:bodyPr>
          <a:lstStyle/>
          <a:p>
            <a:r>
              <a:rPr lang="en-US" sz="1400" dirty="0" smtClean="0"/>
              <a:t>Savage </a:t>
            </a:r>
            <a:r>
              <a:rPr lang="en-US" sz="1400" i="1" dirty="0" smtClean="0"/>
              <a:t>et al</a:t>
            </a:r>
            <a:r>
              <a:rPr lang="en-US" sz="1400" dirty="0" smtClean="0"/>
              <a:t>., in review at </a:t>
            </a:r>
            <a:r>
              <a:rPr lang="en-US" sz="1400" i="1" dirty="0" smtClean="0"/>
              <a:t>Discrete and Continuous Dynamical Systems-B</a:t>
            </a:r>
            <a:endParaRPr lang="en-US" i="1" dirty="0"/>
          </a:p>
        </p:txBody>
      </p:sp>
      <p:pic>
        <p:nvPicPr>
          <p:cNvPr id="3" name="Picture 2" descr="Fig2Tumo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46" y="872066"/>
            <a:ext cx="7132714" cy="5511643"/>
          </a:xfrm>
          <a:prstGeom prst="rect">
            <a:avLst/>
          </a:prstGeom>
        </p:spPr>
      </p:pic>
    </p:spTree>
    <p:extLst>
      <p:ext uri="{BB962C8B-B14F-4D97-AF65-F5344CB8AC3E}">
        <p14:creationId xmlns:p14="http://schemas.microsoft.com/office/powerpoint/2010/main" val="3704686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76200"/>
            <a:ext cx="9144000" cy="1066800"/>
          </a:xfrm>
        </p:spPr>
        <p:txBody>
          <a:bodyPr>
            <a:normAutofit fontScale="90000"/>
          </a:bodyPr>
          <a:lstStyle/>
          <a:p>
            <a:pPr eaLnBrk="1" hangingPunct="1"/>
            <a:r>
              <a:rPr lang="en-US" dirty="0"/>
              <a:t>Are network exponents for tumor vasculature similar to normal </a:t>
            </a:r>
            <a:r>
              <a:rPr lang="en-US" dirty="0" smtClean="0"/>
              <a:t>tissue?</a:t>
            </a:r>
            <a:endParaRPr lang="en-US" dirty="0"/>
          </a:p>
        </p:txBody>
      </p:sp>
      <p:sp>
        <p:nvSpPr>
          <p:cNvPr id="4" name="TextBox 3"/>
          <p:cNvSpPr txBox="1"/>
          <p:nvPr/>
        </p:nvSpPr>
        <p:spPr>
          <a:xfrm>
            <a:off x="-61204" y="5978684"/>
            <a:ext cx="9500016" cy="830997"/>
          </a:xfrm>
          <a:prstGeom prst="rect">
            <a:avLst/>
          </a:prstGeom>
          <a:noFill/>
        </p:spPr>
        <p:txBody>
          <a:bodyPr wrap="none" rtlCol="0">
            <a:spAutoFit/>
          </a:bodyPr>
          <a:lstStyle/>
          <a:p>
            <a:r>
              <a:rPr lang="en-US" sz="2400" dirty="0"/>
              <a:t>e</a:t>
            </a:r>
            <a:r>
              <a:rPr lang="en-US" sz="2400" dirty="0" smtClean="0"/>
              <a:t>xponents are shallower, breakdown in hierarchy, scaling is more variable</a:t>
            </a:r>
          </a:p>
          <a:p>
            <a:r>
              <a:rPr lang="en-US" sz="2400" dirty="0"/>
              <a:t> </a:t>
            </a:r>
            <a:r>
              <a:rPr lang="en-US" sz="2400" dirty="0" smtClean="0"/>
              <a:t>       </a:t>
            </a:r>
            <a:endParaRPr lang="en-US" sz="2400" dirty="0"/>
          </a:p>
        </p:txBody>
      </p:sp>
      <p:sp>
        <p:nvSpPr>
          <p:cNvPr id="7" name="Text Box 4"/>
          <p:cNvSpPr txBox="1">
            <a:spLocks noChangeArrowheads="1"/>
          </p:cNvSpPr>
          <p:nvPr/>
        </p:nvSpPr>
        <p:spPr bwMode="auto">
          <a:xfrm>
            <a:off x="3606644" y="6550223"/>
            <a:ext cx="5468427" cy="307777"/>
          </a:xfrm>
          <a:prstGeom prst="rect">
            <a:avLst/>
          </a:prstGeom>
          <a:noFill/>
          <a:ln w="9525">
            <a:noFill/>
            <a:miter lim="800000"/>
            <a:headEnd/>
            <a:tailEnd/>
          </a:ln>
        </p:spPr>
        <p:txBody>
          <a:bodyPr wrap="none">
            <a:prstTxWarp prst="textNoShape">
              <a:avLst/>
            </a:prstTxWarp>
            <a:spAutoFit/>
          </a:bodyPr>
          <a:lstStyle/>
          <a:p>
            <a:r>
              <a:rPr lang="en-US" sz="1400" dirty="0" smtClean="0"/>
              <a:t>Savage </a:t>
            </a:r>
            <a:r>
              <a:rPr lang="en-US" sz="1400" i="1" dirty="0" smtClean="0"/>
              <a:t>et al</a:t>
            </a:r>
            <a:r>
              <a:rPr lang="en-US" sz="1400" dirty="0" smtClean="0"/>
              <a:t>., in review at </a:t>
            </a:r>
            <a:r>
              <a:rPr lang="en-US" sz="1400" i="1" dirty="0" smtClean="0"/>
              <a:t>Discrete and Continuous Dynamical Systems-B</a:t>
            </a:r>
            <a:endParaRPr lang="en-US" i="1" dirty="0"/>
          </a:p>
        </p:txBody>
      </p:sp>
      <p:pic>
        <p:nvPicPr>
          <p:cNvPr id="3" name="Picture 2" descr="Fig3Tumo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538" y="821720"/>
            <a:ext cx="7017382" cy="5422523"/>
          </a:xfrm>
          <a:prstGeom prst="rect">
            <a:avLst/>
          </a:prstGeom>
        </p:spPr>
      </p:pic>
    </p:spTree>
    <p:extLst>
      <p:ext uri="{BB962C8B-B14F-4D97-AF65-F5344CB8AC3E}">
        <p14:creationId xmlns:p14="http://schemas.microsoft.com/office/powerpoint/2010/main" val="968915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022" y="-123146"/>
            <a:ext cx="8229600" cy="1143000"/>
          </a:xfrm>
        </p:spPr>
        <p:txBody>
          <a:bodyPr/>
          <a:lstStyle/>
          <a:p>
            <a:r>
              <a:rPr lang="en-US" dirty="0"/>
              <a:t>t</a:t>
            </a:r>
            <a:r>
              <a:rPr lang="en-US" dirty="0" smtClean="0"/>
              <a:t>able of all fits and averages</a:t>
            </a:r>
            <a:endParaRPr lang="en-US" dirty="0"/>
          </a:p>
        </p:txBody>
      </p:sp>
      <p:pic>
        <p:nvPicPr>
          <p:cNvPr id="4" name="Picture 3" descr="Fig4.pdf"/>
          <p:cNvPicPr>
            <a:picLocks noChangeAspect="1"/>
          </p:cNvPicPr>
          <p:nvPr/>
        </p:nvPicPr>
        <p:blipFill rotWithShape="1">
          <a:blip r:embed="rId2">
            <a:extLst>
              <a:ext uri="{28A0092B-C50C-407E-A947-70E740481C1C}">
                <a14:useLocalDpi xmlns:a14="http://schemas.microsoft.com/office/drawing/2010/main" val="0"/>
              </a:ext>
            </a:extLst>
          </a:blip>
          <a:srcRect l="4211" t="12270" r="5152" b="10763"/>
          <a:stretch/>
        </p:blipFill>
        <p:spPr>
          <a:xfrm>
            <a:off x="642624" y="841472"/>
            <a:ext cx="8044176" cy="5278327"/>
          </a:xfrm>
          <a:prstGeom prst="rect">
            <a:avLst/>
          </a:prstGeom>
        </p:spPr>
      </p:pic>
      <p:sp>
        <p:nvSpPr>
          <p:cNvPr id="5" name="Rectangle 4"/>
          <p:cNvSpPr/>
          <p:nvPr/>
        </p:nvSpPr>
        <p:spPr>
          <a:xfrm>
            <a:off x="321317" y="6073939"/>
            <a:ext cx="8688616" cy="461665"/>
          </a:xfrm>
          <a:prstGeom prst="rect">
            <a:avLst/>
          </a:prstGeom>
        </p:spPr>
        <p:txBody>
          <a:bodyPr wrap="square">
            <a:spAutoFit/>
          </a:bodyPr>
          <a:lstStyle/>
          <a:p>
            <a:r>
              <a:rPr lang="en-US" dirty="0"/>
              <a:t> </a:t>
            </a:r>
            <a:r>
              <a:rPr lang="en-US" sz="2400" dirty="0"/>
              <a:t>2a+</a:t>
            </a:r>
            <a:r>
              <a:rPr lang="en-US" sz="2400" dirty="0" smtClean="0"/>
              <a:t>b&lt;1 </a:t>
            </a:r>
            <a:r>
              <a:rPr lang="en-US" sz="2400" dirty="0"/>
              <a:t>appears to hold, so θ≈1, implying exponential tumor growth</a:t>
            </a:r>
          </a:p>
        </p:txBody>
      </p:sp>
      <p:sp>
        <p:nvSpPr>
          <p:cNvPr id="8" name="Text Box 4"/>
          <p:cNvSpPr txBox="1">
            <a:spLocks noChangeArrowheads="1"/>
          </p:cNvSpPr>
          <p:nvPr/>
        </p:nvSpPr>
        <p:spPr bwMode="auto">
          <a:xfrm>
            <a:off x="4570888" y="6550223"/>
            <a:ext cx="4573112" cy="307777"/>
          </a:xfrm>
          <a:prstGeom prst="rect">
            <a:avLst/>
          </a:prstGeom>
          <a:noFill/>
          <a:ln w="9525">
            <a:noFill/>
            <a:miter lim="800000"/>
            <a:headEnd/>
            <a:tailEnd/>
          </a:ln>
        </p:spPr>
        <p:txBody>
          <a:bodyPr wrap="none">
            <a:prstTxWarp prst="textNoShape">
              <a:avLst/>
            </a:prstTxWarp>
            <a:spAutoFit/>
          </a:bodyPr>
          <a:lstStyle/>
          <a:p>
            <a:r>
              <a:rPr lang="en-US" sz="1400" dirty="0" smtClean="0"/>
              <a:t>Savage </a:t>
            </a:r>
            <a:r>
              <a:rPr lang="en-US" sz="1400" i="1" dirty="0" smtClean="0"/>
              <a:t>et al</a:t>
            </a:r>
            <a:r>
              <a:rPr lang="en-US" sz="1400" dirty="0" smtClean="0"/>
              <a:t>., </a:t>
            </a:r>
            <a:r>
              <a:rPr lang="en-US" sz="1400" i="1" dirty="0" smtClean="0"/>
              <a:t>Discrete and Continuous Dynamical Systems-B</a:t>
            </a:r>
            <a:endParaRPr lang="en-US" i="1" dirty="0"/>
          </a:p>
        </p:txBody>
      </p:sp>
    </p:spTree>
    <p:extLst>
      <p:ext uri="{BB962C8B-B14F-4D97-AF65-F5344CB8AC3E}">
        <p14:creationId xmlns:p14="http://schemas.microsoft.com/office/powerpoint/2010/main" val="730167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47"/>
            <a:ext cx="8229600" cy="1143000"/>
          </a:xfrm>
        </p:spPr>
        <p:txBody>
          <a:bodyPr>
            <a:normAutofit fontScale="90000"/>
          </a:bodyPr>
          <a:lstStyle/>
          <a:p>
            <a:r>
              <a:rPr lang="en-US" dirty="0"/>
              <a:t>u</a:t>
            </a:r>
            <a:r>
              <a:rPr lang="en-US" dirty="0" smtClean="0"/>
              <a:t>niversal curve to compare tumor growth and ontogenetic growth</a:t>
            </a:r>
            <a:endParaRPr lang="en-US" dirty="0"/>
          </a:p>
        </p:txBody>
      </p:sp>
      <p:pic>
        <p:nvPicPr>
          <p:cNvPr id="3" name="Picture 2" descr="Fig5.pdf"/>
          <p:cNvPicPr>
            <a:picLocks noChangeAspect="1"/>
          </p:cNvPicPr>
          <p:nvPr/>
        </p:nvPicPr>
        <p:blipFill rotWithShape="1">
          <a:blip r:embed="rId2">
            <a:extLst>
              <a:ext uri="{28A0092B-C50C-407E-A947-70E740481C1C}">
                <a14:useLocalDpi xmlns:a14="http://schemas.microsoft.com/office/drawing/2010/main" val="0"/>
              </a:ext>
            </a:extLst>
          </a:blip>
          <a:srcRect l="5151" t="11633" r="2615" b="12325"/>
          <a:stretch/>
        </p:blipFill>
        <p:spPr>
          <a:xfrm>
            <a:off x="457200" y="1335133"/>
            <a:ext cx="8185802" cy="5215090"/>
          </a:xfrm>
          <a:prstGeom prst="rect">
            <a:avLst/>
          </a:prstGeom>
        </p:spPr>
      </p:pic>
      <p:sp>
        <p:nvSpPr>
          <p:cNvPr id="7" name="Text Box 4"/>
          <p:cNvSpPr txBox="1">
            <a:spLocks noChangeArrowheads="1"/>
          </p:cNvSpPr>
          <p:nvPr/>
        </p:nvSpPr>
        <p:spPr bwMode="auto">
          <a:xfrm>
            <a:off x="4601209" y="6550223"/>
            <a:ext cx="4573112" cy="307777"/>
          </a:xfrm>
          <a:prstGeom prst="rect">
            <a:avLst/>
          </a:prstGeom>
          <a:noFill/>
          <a:ln w="9525">
            <a:noFill/>
            <a:miter lim="800000"/>
            <a:headEnd/>
            <a:tailEnd/>
          </a:ln>
        </p:spPr>
        <p:txBody>
          <a:bodyPr wrap="none">
            <a:prstTxWarp prst="textNoShape">
              <a:avLst/>
            </a:prstTxWarp>
            <a:spAutoFit/>
          </a:bodyPr>
          <a:lstStyle/>
          <a:p>
            <a:r>
              <a:rPr lang="en-US" sz="1400" dirty="0" smtClean="0"/>
              <a:t>Savage </a:t>
            </a:r>
            <a:r>
              <a:rPr lang="en-US" sz="1400" i="1" dirty="0" smtClean="0"/>
              <a:t>et al</a:t>
            </a:r>
            <a:r>
              <a:rPr lang="en-US" sz="1400" dirty="0" smtClean="0"/>
              <a:t>., </a:t>
            </a:r>
            <a:r>
              <a:rPr lang="en-US" sz="1400" i="1" dirty="0" smtClean="0"/>
              <a:t>Discrete and Continuous Dynamical Systems-B</a:t>
            </a:r>
            <a:endParaRPr lang="en-US" i="1" dirty="0"/>
          </a:p>
        </p:txBody>
      </p:sp>
    </p:spTree>
    <p:extLst>
      <p:ext uri="{BB962C8B-B14F-4D97-AF65-F5344CB8AC3E}">
        <p14:creationId xmlns:p14="http://schemas.microsoft.com/office/powerpoint/2010/main" val="31663215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a:xfrm>
            <a:off x="685800" y="-152400"/>
            <a:ext cx="7772400" cy="1143000"/>
          </a:xfrm>
        </p:spPr>
        <p:txBody>
          <a:bodyPr/>
          <a:lstStyle/>
          <a:p>
            <a:pPr eaLnBrk="1" hangingPunct="1"/>
            <a:r>
              <a:rPr lang="en-US"/>
              <a:t>Dependence on host size</a:t>
            </a:r>
          </a:p>
        </p:txBody>
      </p:sp>
      <p:sp>
        <p:nvSpPr>
          <p:cNvPr id="86021" name="Rectangle 3"/>
          <p:cNvSpPr>
            <a:spLocks noGrp="1" noChangeArrowheads="1"/>
          </p:cNvSpPr>
          <p:nvPr>
            <p:ph type="body" idx="1"/>
          </p:nvPr>
        </p:nvSpPr>
        <p:spPr>
          <a:xfrm>
            <a:off x="685800" y="990600"/>
            <a:ext cx="7772400" cy="4114800"/>
          </a:xfrm>
        </p:spPr>
        <p:txBody>
          <a:bodyPr/>
          <a:lstStyle/>
          <a:p>
            <a:pPr eaLnBrk="1" hangingPunct="1">
              <a:buFontTx/>
              <a:buNone/>
            </a:pPr>
            <a:r>
              <a:rPr lang="en-US"/>
              <a:t>pre- and early angiogenesis: Metabolic rate of tumor has pre-factor that depends on </a:t>
            </a:r>
          </a:p>
          <a:p>
            <a:pPr eaLnBrk="1" hangingPunct="1">
              <a:buFontTx/>
              <a:buNone/>
            </a:pPr>
            <a:endParaRPr lang="en-US"/>
          </a:p>
        </p:txBody>
      </p:sp>
      <p:graphicFrame>
        <p:nvGraphicFramePr>
          <p:cNvPr id="86018" name="Object 2"/>
          <p:cNvGraphicFramePr>
            <a:graphicFrameLocks noChangeAspect="1"/>
          </p:cNvGraphicFramePr>
          <p:nvPr/>
        </p:nvGraphicFramePr>
        <p:xfrm>
          <a:off x="1600200" y="2819400"/>
          <a:ext cx="6096000" cy="1055688"/>
        </p:xfrm>
        <a:graphic>
          <a:graphicData uri="http://schemas.openxmlformats.org/presentationml/2006/ole">
            <mc:AlternateContent xmlns:mc="http://schemas.openxmlformats.org/markup-compatibility/2006">
              <mc:Choice xmlns:v="urn:schemas-microsoft-com:vml" Requires="v">
                <p:oleObj spid="_x0000_s15407" name="Equation" r:id="rId4" imgW="1320800" imgH="228600" progId="Equation.3">
                  <p:embed/>
                </p:oleObj>
              </mc:Choice>
              <mc:Fallback>
                <p:oleObj name="Equation" r:id="rId4" imgW="13208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819400"/>
                        <a:ext cx="6096000" cy="1055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6019" name="Object 3"/>
          <p:cNvGraphicFramePr>
            <a:graphicFrameLocks noChangeAspect="1"/>
          </p:cNvGraphicFramePr>
          <p:nvPr/>
        </p:nvGraphicFramePr>
        <p:xfrm>
          <a:off x="685800" y="4724400"/>
          <a:ext cx="7978775" cy="1073150"/>
        </p:xfrm>
        <a:graphic>
          <a:graphicData uri="http://schemas.openxmlformats.org/presentationml/2006/ole">
            <mc:AlternateContent xmlns:mc="http://schemas.openxmlformats.org/markup-compatibility/2006">
              <mc:Choice xmlns:v="urn:schemas-microsoft-com:vml" Requires="v">
                <p:oleObj spid="_x0000_s15408" name="Equation" r:id="rId6" imgW="1701800" imgH="228600" progId="Equation.DSMT4">
                  <p:embed/>
                </p:oleObj>
              </mc:Choice>
              <mc:Fallback>
                <p:oleObj name="Equation" r:id="rId6" imgW="17018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4724400"/>
                        <a:ext cx="7978775" cy="1073150"/>
                      </a:xfrm>
                      <a:prstGeom prst="rect">
                        <a:avLst/>
                      </a:prstGeom>
                      <a:solidFill>
                        <a:schemeClr val="bg1"/>
                      </a:solidFill>
                      <a:ln w="9525">
                        <a:solidFill>
                          <a:schemeClr val="bg1"/>
                        </a:solidFill>
                        <a:miter lim="800000"/>
                        <a:headEnd/>
                        <a:tailEnd/>
                      </a:ln>
                    </p:spPr>
                  </p:pic>
                </p:oleObj>
              </mc:Fallback>
            </mc:AlternateContent>
          </a:graphicData>
        </a:graphic>
      </p:graphicFrame>
      <p:sp>
        <p:nvSpPr>
          <p:cNvPr id="86022" name="Text Box 6"/>
          <p:cNvSpPr txBox="1">
            <a:spLocks noChangeArrowheads="1"/>
          </p:cNvSpPr>
          <p:nvPr/>
        </p:nvSpPr>
        <p:spPr bwMode="auto">
          <a:xfrm>
            <a:off x="650875" y="4114800"/>
            <a:ext cx="6435725" cy="457200"/>
          </a:xfrm>
          <a:prstGeom prst="rect">
            <a:avLst/>
          </a:prstGeom>
          <a:noFill/>
          <a:ln w="9525">
            <a:noFill/>
            <a:miter lim="800000"/>
            <a:headEnd/>
            <a:tailEnd/>
          </a:ln>
        </p:spPr>
        <p:txBody>
          <a:bodyPr wrap="none">
            <a:prstTxWarp prst="textNoShape">
              <a:avLst/>
            </a:prstTxWarp>
            <a:spAutoFit/>
          </a:bodyPr>
          <a:lstStyle/>
          <a:p>
            <a:r>
              <a:rPr lang="en-US"/>
              <a:t>also, this pre-factor is part of the time constant</a:t>
            </a:r>
          </a:p>
        </p:txBody>
      </p:sp>
      <p:sp>
        <p:nvSpPr>
          <p:cNvPr id="86023" name="Text Box 7"/>
          <p:cNvSpPr txBox="1">
            <a:spLocks noChangeArrowheads="1"/>
          </p:cNvSpPr>
          <p:nvPr/>
        </p:nvSpPr>
        <p:spPr bwMode="auto">
          <a:xfrm>
            <a:off x="609600" y="5883275"/>
            <a:ext cx="8061325" cy="822325"/>
          </a:xfrm>
          <a:prstGeom prst="rect">
            <a:avLst/>
          </a:prstGeom>
          <a:noFill/>
          <a:ln w="9525">
            <a:noFill/>
            <a:miter lim="800000"/>
            <a:headEnd/>
            <a:tailEnd/>
          </a:ln>
        </p:spPr>
        <p:txBody>
          <a:bodyPr wrap="none">
            <a:prstTxWarp prst="textNoShape">
              <a:avLst/>
            </a:prstTxWarp>
            <a:spAutoFit/>
          </a:bodyPr>
          <a:lstStyle/>
          <a:p>
            <a:r>
              <a:rPr lang="en-US"/>
              <a:t>this may set natural time scales across species for growth,</a:t>
            </a:r>
          </a:p>
          <a:p>
            <a:r>
              <a:rPr lang="en-US"/>
              <a:t>occurrence rates, drug dosing, etc.</a:t>
            </a:r>
          </a:p>
        </p:txBody>
      </p:sp>
    </p:spTree>
    <p:extLst>
      <p:ext uri="{BB962C8B-B14F-4D97-AF65-F5344CB8AC3E}">
        <p14:creationId xmlns:p14="http://schemas.microsoft.com/office/powerpoint/2010/main" val="11165215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8170" y="-103715"/>
            <a:ext cx="3888354" cy="461665"/>
          </a:xfrm>
          <a:prstGeom prst="rect">
            <a:avLst/>
          </a:prstGeom>
          <a:noFill/>
        </p:spPr>
        <p:txBody>
          <a:bodyPr wrap="none" rtlCol="0">
            <a:spAutoFit/>
          </a:bodyPr>
          <a:lstStyle/>
          <a:p>
            <a:r>
              <a:rPr lang="en-US" sz="2400" b="1" dirty="0"/>
              <a:t>c</a:t>
            </a:r>
            <a:r>
              <a:rPr lang="en-US" sz="2400" b="1" dirty="0" smtClean="0"/>
              <a:t>urrent and former postdocs</a:t>
            </a:r>
            <a:endParaRPr lang="en-US" sz="2400" b="1" dirty="0"/>
          </a:p>
        </p:txBody>
      </p:sp>
      <p:sp>
        <p:nvSpPr>
          <p:cNvPr id="11" name="TextBox 10"/>
          <p:cNvSpPr txBox="1"/>
          <p:nvPr/>
        </p:nvSpPr>
        <p:spPr>
          <a:xfrm>
            <a:off x="4210074" y="-116345"/>
            <a:ext cx="5066411" cy="461665"/>
          </a:xfrm>
          <a:prstGeom prst="rect">
            <a:avLst/>
          </a:prstGeom>
          <a:noFill/>
        </p:spPr>
        <p:txBody>
          <a:bodyPr wrap="none" rtlCol="0">
            <a:spAutoFit/>
          </a:bodyPr>
          <a:lstStyle/>
          <a:p>
            <a:r>
              <a:rPr lang="en-US" sz="2400" b="1" dirty="0" smtClean="0"/>
              <a:t>current and former graduate students</a:t>
            </a:r>
            <a:endParaRPr lang="en-US" sz="2400" b="1" dirty="0"/>
          </a:p>
        </p:txBody>
      </p:sp>
      <p:pic>
        <p:nvPicPr>
          <p:cNvPr id="8" name="Picture 7" descr="Mitche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099" y="317391"/>
            <a:ext cx="1483098" cy="1779718"/>
          </a:xfrm>
          <a:prstGeom prst="rect">
            <a:avLst/>
          </a:prstGeom>
        </p:spPr>
      </p:pic>
      <p:sp>
        <p:nvSpPr>
          <p:cNvPr id="16" name="TextBox 15"/>
          <p:cNvSpPr txBox="1"/>
          <p:nvPr/>
        </p:nvSpPr>
        <p:spPr>
          <a:xfrm>
            <a:off x="6467691" y="2058819"/>
            <a:ext cx="1934619" cy="369332"/>
          </a:xfrm>
          <a:prstGeom prst="rect">
            <a:avLst/>
          </a:prstGeom>
          <a:noFill/>
        </p:spPr>
        <p:txBody>
          <a:bodyPr wrap="none" rtlCol="0">
            <a:spAutoFit/>
          </a:bodyPr>
          <a:lstStyle/>
          <a:p>
            <a:r>
              <a:rPr lang="en-US" dirty="0" smtClean="0"/>
              <a:t>Mitchell Newberry</a:t>
            </a:r>
            <a:endParaRPr lang="en-US" dirty="0"/>
          </a:p>
        </p:txBody>
      </p:sp>
      <p:sp>
        <p:nvSpPr>
          <p:cNvPr id="17" name="TextBox 16"/>
          <p:cNvSpPr txBox="1"/>
          <p:nvPr/>
        </p:nvSpPr>
        <p:spPr>
          <a:xfrm>
            <a:off x="1678725" y="2262703"/>
            <a:ext cx="5826235" cy="461665"/>
          </a:xfrm>
          <a:prstGeom prst="rect">
            <a:avLst/>
          </a:prstGeom>
          <a:noFill/>
        </p:spPr>
        <p:txBody>
          <a:bodyPr wrap="none" rtlCol="0">
            <a:spAutoFit/>
          </a:bodyPr>
          <a:lstStyle/>
          <a:p>
            <a:r>
              <a:rPr lang="en-US" sz="2400" b="1" dirty="0"/>
              <a:t>c</a:t>
            </a:r>
            <a:r>
              <a:rPr lang="en-US" sz="2400" b="1" dirty="0" smtClean="0"/>
              <a:t>urrent and former undergraduate students</a:t>
            </a:r>
            <a:endParaRPr lang="en-US" sz="2400" b="1" dirty="0"/>
          </a:p>
        </p:txBody>
      </p:sp>
      <p:sp>
        <p:nvSpPr>
          <p:cNvPr id="30" name="TextBox 29"/>
          <p:cNvSpPr txBox="1"/>
          <p:nvPr/>
        </p:nvSpPr>
        <p:spPr>
          <a:xfrm>
            <a:off x="5319366" y="2045771"/>
            <a:ext cx="1032479" cy="369332"/>
          </a:xfrm>
          <a:prstGeom prst="rect">
            <a:avLst/>
          </a:prstGeom>
          <a:noFill/>
        </p:spPr>
        <p:txBody>
          <a:bodyPr wrap="none" rtlCol="0">
            <a:spAutoFit/>
          </a:bodyPr>
          <a:lstStyle/>
          <a:p>
            <a:r>
              <a:rPr lang="en-US" dirty="0" err="1" smtClean="0"/>
              <a:t>Elif</a:t>
            </a:r>
            <a:r>
              <a:rPr lang="en-US" dirty="0" smtClean="0"/>
              <a:t> </a:t>
            </a:r>
            <a:r>
              <a:rPr lang="en-US" dirty="0" err="1" smtClean="0"/>
              <a:t>Tekin</a:t>
            </a:r>
            <a:endParaRPr lang="en-US" dirty="0"/>
          </a:p>
        </p:txBody>
      </p:sp>
      <p:sp>
        <p:nvSpPr>
          <p:cNvPr id="31" name="TextBox 30"/>
          <p:cNvSpPr txBox="1"/>
          <p:nvPr/>
        </p:nvSpPr>
        <p:spPr>
          <a:xfrm>
            <a:off x="6570" y="4110461"/>
            <a:ext cx="1848282" cy="369332"/>
          </a:xfrm>
          <a:prstGeom prst="rect">
            <a:avLst/>
          </a:prstGeom>
          <a:noFill/>
        </p:spPr>
        <p:txBody>
          <a:bodyPr wrap="none" rtlCol="0">
            <a:spAutoFit/>
          </a:bodyPr>
          <a:lstStyle/>
          <a:p>
            <a:r>
              <a:rPr lang="en-US" dirty="0" err="1" smtClean="0"/>
              <a:t>Preeti</a:t>
            </a:r>
            <a:r>
              <a:rPr lang="en-US" dirty="0" smtClean="0"/>
              <a:t> </a:t>
            </a:r>
            <a:r>
              <a:rPr lang="en-US" dirty="0" err="1" smtClean="0"/>
              <a:t>Chayapathi</a:t>
            </a:r>
            <a:endParaRPr lang="en-US" dirty="0"/>
          </a:p>
        </p:txBody>
      </p:sp>
      <p:sp>
        <p:nvSpPr>
          <p:cNvPr id="32" name="TextBox 31"/>
          <p:cNvSpPr txBox="1"/>
          <p:nvPr/>
        </p:nvSpPr>
        <p:spPr>
          <a:xfrm>
            <a:off x="1842683" y="4135861"/>
            <a:ext cx="1518377" cy="369332"/>
          </a:xfrm>
          <a:prstGeom prst="rect">
            <a:avLst/>
          </a:prstGeom>
          <a:noFill/>
        </p:spPr>
        <p:txBody>
          <a:bodyPr wrap="none" rtlCol="0">
            <a:spAutoFit/>
          </a:bodyPr>
          <a:lstStyle/>
          <a:p>
            <a:r>
              <a:rPr lang="en-US" dirty="0" smtClean="0"/>
              <a:t>Kathryn Burch</a:t>
            </a:r>
            <a:endParaRPr lang="en-US" dirty="0"/>
          </a:p>
        </p:txBody>
      </p:sp>
      <p:pic>
        <p:nvPicPr>
          <p:cNvPr id="14" name="Picture 13" descr="KathrynBu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912" y="2907469"/>
            <a:ext cx="962769" cy="1301520"/>
          </a:xfrm>
          <a:prstGeom prst="rect">
            <a:avLst/>
          </a:prstGeom>
        </p:spPr>
      </p:pic>
      <p:pic>
        <p:nvPicPr>
          <p:cNvPr id="18" name="Picture 17" descr="preeti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893" y="2874108"/>
            <a:ext cx="930609" cy="1312553"/>
          </a:xfrm>
          <a:prstGeom prst="rect">
            <a:avLst/>
          </a:prstGeom>
        </p:spPr>
      </p:pic>
      <p:pic>
        <p:nvPicPr>
          <p:cNvPr id="23" name="Picture 22" descr="Picture 1.png"/>
          <p:cNvPicPr>
            <a:picLocks noChangeAspect="1"/>
          </p:cNvPicPr>
          <p:nvPr/>
        </p:nvPicPr>
        <p:blipFill rotWithShape="1">
          <a:blip r:embed="rId6">
            <a:extLst>
              <a:ext uri="{28A0092B-C50C-407E-A947-70E740481C1C}">
                <a14:useLocalDpi xmlns:a14="http://schemas.microsoft.com/office/drawing/2010/main" val="0"/>
              </a:ext>
            </a:extLst>
          </a:blip>
          <a:srcRect l="37702" t="15936" r="28928" b="36091"/>
          <a:stretch/>
        </p:blipFill>
        <p:spPr>
          <a:xfrm>
            <a:off x="1416003" y="374969"/>
            <a:ext cx="1408219" cy="1518402"/>
          </a:xfrm>
          <a:prstGeom prst="rect">
            <a:avLst/>
          </a:prstGeom>
        </p:spPr>
      </p:pic>
      <p:sp>
        <p:nvSpPr>
          <p:cNvPr id="36" name="Text Box 3"/>
          <p:cNvSpPr txBox="1">
            <a:spLocks noChangeArrowheads="1"/>
          </p:cNvSpPr>
          <p:nvPr/>
        </p:nvSpPr>
        <p:spPr bwMode="auto">
          <a:xfrm>
            <a:off x="412771" y="6106328"/>
            <a:ext cx="8271240" cy="646331"/>
          </a:xfrm>
          <a:prstGeom prst="rect">
            <a:avLst/>
          </a:prstGeom>
          <a:noFill/>
          <a:ln w="9525">
            <a:noFill/>
            <a:miter lim="800000"/>
            <a:headEnd/>
            <a:tailEnd/>
          </a:ln>
        </p:spPr>
        <p:txBody>
          <a:bodyPr wrap="none">
            <a:prstTxWarp prst="textNoShape">
              <a:avLst/>
            </a:prstTxWarp>
            <a:spAutoFit/>
          </a:bodyPr>
          <a:lstStyle/>
          <a:p>
            <a:r>
              <a:rPr lang="en-US" dirty="0" smtClean="0"/>
              <a:t>Daniel Ennis (Dept. of Radiological Sciences, David Geffen School of Medicine at UCLA)</a:t>
            </a:r>
          </a:p>
          <a:p>
            <a:r>
              <a:rPr lang="en-US" dirty="0">
                <a:latin typeface="Times" pitchFamily="-111" charset="0"/>
              </a:rPr>
              <a:t>K</a:t>
            </a:r>
            <a:r>
              <a:rPr lang="en-US" dirty="0" smtClean="0">
                <a:latin typeface="Times" pitchFamily="-111" charset="0"/>
              </a:rPr>
              <a:t>ristina </a:t>
            </a:r>
            <a:r>
              <a:rPr lang="en-US" dirty="0" err="1" smtClean="0">
                <a:latin typeface="Times" pitchFamily="-111" charset="0"/>
              </a:rPr>
              <a:t>Bostrom</a:t>
            </a:r>
            <a:r>
              <a:rPr lang="en-US" dirty="0" smtClean="0">
                <a:latin typeface="Times" pitchFamily="-111" charset="0"/>
              </a:rPr>
              <a:t> (Dept. of Medicine, David Geffen School of Medicine at UCLA)</a:t>
            </a:r>
            <a:endParaRPr lang="en-US" dirty="0">
              <a:latin typeface="Times" pitchFamily="-111" charset="0"/>
            </a:endParaRPr>
          </a:p>
        </p:txBody>
      </p:sp>
      <p:pic>
        <p:nvPicPr>
          <p:cNvPr id="39" name="Picture 38" descr="Elif.png"/>
          <p:cNvPicPr>
            <a:picLocks noChangeAspect="1"/>
          </p:cNvPicPr>
          <p:nvPr/>
        </p:nvPicPr>
        <p:blipFill rotWithShape="1">
          <a:blip r:embed="rId7">
            <a:extLst>
              <a:ext uri="{28A0092B-C50C-407E-A947-70E740481C1C}">
                <a14:useLocalDpi xmlns:a14="http://schemas.microsoft.com/office/drawing/2010/main" val="0"/>
              </a:ext>
            </a:extLst>
          </a:blip>
          <a:srcRect l="14255" t="14666" r="21730"/>
          <a:stretch/>
        </p:blipFill>
        <p:spPr>
          <a:xfrm>
            <a:off x="5266400" y="380341"/>
            <a:ext cx="1272785" cy="1726626"/>
          </a:xfrm>
          <a:prstGeom prst="rect">
            <a:avLst/>
          </a:prstGeom>
        </p:spPr>
      </p:pic>
      <p:pic>
        <p:nvPicPr>
          <p:cNvPr id="37" name="Picture 36" descr="Screen shot 2014-08-23 at 3.24.07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16745" y="2851556"/>
            <a:ext cx="1242755" cy="1319740"/>
          </a:xfrm>
          <a:prstGeom prst="rect">
            <a:avLst/>
          </a:prstGeom>
        </p:spPr>
      </p:pic>
      <p:pic>
        <p:nvPicPr>
          <p:cNvPr id="38" name="Picture 37" descr="Screen shot 2014-08-23 at 3.24.15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0923" y="4600348"/>
            <a:ext cx="870369" cy="1275192"/>
          </a:xfrm>
          <a:prstGeom prst="rect">
            <a:avLst/>
          </a:prstGeom>
        </p:spPr>
      </p:pic>
      <p:sp>
        <p:nvSpPr>
          <p:cNvPr id="43" name="TextBox 42"/>
          <p:cNvSpPr txBox="1"/>
          <p:nvPr/>
        </p:nvSpPr>
        <p:spPr>
          <a:xfrm>
            <a:off x="4763958" y="4114116"/>
            <a:ext cx="1826141" cy="369332"/>
          </a:xfrm>
          <a:prstGeom prst="rect">
            <a:avLst/>
          </a:prstGeom>
          <a:noFill/>
        </p:spPr>
        <p:txBody>
          <a:bodyPr wrap="none" rtlCol="0">
            <a:spAutoFit/>
          </a:bodyPr>
          <a:lstStyle/>
          <a:p>
            <a:r>
              <a:rPr lang="en-US" dirty="0" err="1" smtClean="0"/>
              <a:t>Angelicia</a:t>
            </a:r>
            <a:r>
              <a:rPr lang="en-US" dirty="0" smtClean="0"/>
              <a:t> Thomas</a:t>
            </a:r>
            <a:endParaRPr lang="en-US" dirty="0"/>
          </a:p>
        </p:txBody>
      </p:sp>
      <p:sp>
        <p:nvSpPr>
          <p:cNvPr id="44" name="TextBox 43"/>
          <p:cNvSpPr txBox="1"/>
          <p:nvPr/>
        </p:nvSpPr>
        <p:spPr>
          <a:xfrm>
            <a:off x="6096788" y="5786663"/>
            <a:ext cx="1213268" cy="369332"/>
          </a:xfrm>
          <a:prstGeom prst="rect">
            <a:avLst/>
          </a:prstGeom>
          <a:noFill/>
        </p:spPr>
        <p:txBody>
          <a:bodyPr wrap="none" rtlCol="0">
            <a:spAutoFit/>
          </a:bodyPr>
          <a:lstStyle/>
          <a:p>
            <a:r>
              <a:rPr lang="en-US" dirty="0" smtClean="0"/>
              <a:t>Edward Hu</a:t>
            </a:r>
            <a:endParaRPr lang="en-US" dirty="0"/>
          </a:p>
        </p:txBody>
      </p:sp>
      <p:sp>
        <p:nvSpPr>
          <p:cNvPr id="46" name="TextBox 45"/>
          <p:cNvSpPr txBox="1"/>
          <p:nvPr/>
        </p:nvSpPr>
        <p:spPr>
          <a:xfrm>
            <a:off x="7011830" y="5764242"/>
            <a:ext cx="184666" cy="369332"/>
          </a:xfrm>
          <a:prstGeom prst="rect">
            <a:avLst/>
          </a:prstGeom>
          <a:noFill/>
        </p:spPr>
        <p:txBody>
          <a:bodyPr wrap="none" rtlCol="0">
            <a:spAutoFit/>
          </a:bodyPr>
          <a:lstStyle/>
          <a:p>
            <a:endParaRPr lang="en-US" dirty="0"/>
          </a:p>
        </p:txBody>
      </p:sp>
      <p:pic>
        <p:nvPicPr>
          <p:cNvPr id="47" name="Picture 46" descr="Screen Shot 2015-08-24 at 3.58.13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375" y="4611188"/>
            <a:ext cx="949337" cy="1284878"/>
          </a:xfrm>
          <a:prstGeom prst="rect">
            <a:avLst/>
          </a:prstGeom>
        </p:spPr>
      </p:pic>
      <p:sp>
        <p:nvSpPr>
          <p:cNvPr id="48" name="TextBox 47"/>
          <p:cNvSpPr txBox="1"/>
          <p:nvPr/>
        </p:nvSpPr>
        <p:spPr>
          <a:xfrm>
            <a:off x="205830" y="5798938"/>
            <a:ext cx="1903085" cy="369332"/>
          </a:xfrm>
          <a:prstGeom prst="rect">
            <a:avLst/>
          </a:prstGeom>
          <a:noFill/>
        </p:spPr>
        <p:txBody>
          <a:bodyPr wrap="none" rtlCol="0">
            <a:spAutoFit/>
          </a:bodyPr>
          <a:lstStyle/>
          <a:p>
            <a:r>
              <a:rPr lang="en-US" dirty="0" err="1" smtClean="0"/>
              <a:t>Shanice</a:t>
            </a:r>
            <a:r>
              <a:rPr lang="en-US" dirty="0" smtClean="0"/>
              <a:t> </a:t>
            </a:r>
            <a:r>
              <a:rPr lang="en-US" dirty="0" err="1" smtClean="0"/>
              <a:t>Seawright</a:t>
            </a:r>
            <a:endParaRPr lang="en-US" dirty="0"/>
          </a:p>
        </p:txBody>
      </p:sp>
      <p:pic>
        <p:nvPicPr>
          <p:cNvPr id="49" name="Picture 48" descr="qunetin.JPG"/>
          <p:cNvPicPr>
            <a:picLocks noChangeAspect="1"/>
          </p:cNvPicPr>
          <p:nvPr/>
        </p:nvPicPr>
        <p:blipFill rotWithShape="1">
          <a:blip r:embed="rId11">
            <a:extLst>
              <a:ext uri="{28A0092B-C50C-407E-A947-70E740481C1C}">
                <a14:useLocalDpi xmlns:a14="http://schemas.microsoft.com/office/drawing/2010/main" val="0"/>
              </a:ext>
            </a:extLst>
          </a:blip>
          <a:srcRect l="45028" t="10634" r="24151" b="63045"/>
          <a:stretch/>
        </p:blipFill>
        <p:spPr>
          <a:xfrm>
            <a:off x="2487976" y="4563430"/>
            <a:ext cx="1170360" cy="1332636"/>
          </a:xfrm>
          <a:prstGeom prst="rect">
            <a:avLst/>
          </a:prstGeom>
        </p:spPr>
      </p:pic>
      <p:sp>
        <p:nvSpPr>
          <p:cNvPr id="50" name="TextBox 49"/>
          <p:cNvSpPr txBox="1"/>
          <p:nvPr/>
        </p:nvSpPr>
        <p:spPr>
          <a:xfrm>
            <a:off x="2342114" y="5798938"/>
            <a:ext cx="1548133" cy="369332"/>
          </a:xfrm>
          <a:prstGeom prst="rect">
            <a:avLst/>
          </a:prstGeom>
          <a:noFill/>
        </p:spPr>
        <p:txBody>
          <a:bodyPr wrap="none" rtlCol="0">
            <a:spAutoFit/>
          </a:bodyPr>
          <a:lstStyle/>
          <a:p>
            <a:r>
              <a:rPr lang="en-US" dirty="0" smtClean="0"/>
              <a:t>Quentin </a:t>
            </a:r>
            <a:r>
              <a:rPr lang="en-US" dirty="0" err="1" smtClean="0"/>
              <a:t>Lepak</a:t>
            </a:r>
            <a:endParaRPr lang="en-US" dirty="0"/>
          </a:p>
        </p:txBody>
      </p:sp>
      <p:pic>
        <p:nvPicPr>
          <p:cNvPr id="51" name="Picture 50" descr="MayaJosyula.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5105" y="2851180"/>
            <a:ext cx="1378104" cy="1335481"/>
          </a:xfrm>
          <a:prstGeom prst="rect">
            <a:avLst/>
          </a:prstGeom>
        </p:spPr>
      </p:pic>
      <p:sp>
        <p:nvSpPr>
          <p:cNvPr id="52" name="TextBox 51"/>
          <p:cNvSpPr txBox="1"/>
          <p:nvPr/>
        </p:nvSpPr>
        <p:spPr>
          <a:xfrm>
            <a:off x="6735105" y="4114116"/>
            <a:ext cx="1434745" cy="369332"/>
          </a:xfrm>
          <a:prstGeom prst="rect">
            <a:avLst/>
          </a:prstGeom>
          <a:noFill/>
        </p:spPr>
        <p:txBody>
          <a:bodyPr wrap="none" rtlCol="0">
            <a:spAutoFit/>
          </a:bodyPr>
          <a:lstStyle/>
          <a:p>
            <a:r>
              <a:rPr lang="en-US" dirty="0" smtClean="0"/>
              <a:t>Maya </a:t>
            </a:r>
            <a:r>
              <a:rPr lang="en-US" dirty="0" err="1" smtClean="0"/>
              <a:t>Josyula</a:t>
            </a:r>
            <a:endParaRPr lang="en-US" dirty="0"/>
          </a:p>
        </p:txBody>
      </p:sp>
      <p:pic>
        <p:nvPicPr>
          <p:cNvPr id="53" name="Picture 52" descr="MatthewAquilina.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2803" y="4600348"/>
            <a:ext cx="1008975" cy="1283018"/>
          </a:xfrm>
          <a:prstGeom prst="rect">
            <a:avLst/>
          </a:prstGeom>
        </p:spPr>
      </p:pic>
      <p:sp>
        <p:nvSpPr>
          <p:cNvPr id="54" name="TextBox 53"/>
          <p:cNvSpPr txBox="1"/>
          <p:nvPr/>
        </p:nvSpPr>
        <p:spPr>
          <a:xfrm>
            <a:off x="3966447" y="5798938"/>
            <a:ext cx="1859215" cy="369332"/>
          </a:xfrm>
          <a:prstGeom prst="rect">
            <a:avLst/>
          </a:prstGeom>
          <a:noFill/>
        </p:spPr>
        <p:txBody>
          <a:bodyPr wrap="none" rtlCol="0">
            <a:spAutoFit/>
          </a:bodyPr>
          <a:lstStyle/>
          <a:p>
            <a:r>
              <a:rPr lang="en-US" dirty="0" smtClean="0"/>
              <a:t>Matthew </a:t>
            </a:r>
            <a:r>
              <a:rPr lang="en-US" dirty="0" err="1" smtClean="0"/>
              <a:t>Aquilina</a:t>
            </a:r>
            <a:endParaRPr lang="en-US" dirty="0"/>
          </a:p>
        </p:txBody>
      </p:sp>
      <p:sp>
        <p:nvSpPr>
          <p:cNvPr id="55" name="TextBox 54"/>
          <p:cNvSpPr txBox="1"/>
          <p:nvPr/>
        </p:nvSpPr>
        <p:spPr>
          <a:xfrm>
            <a:off x="3356735" y="4129482"/>
            <a:ext cx="1460556" cy="369332"/>
          </a:xfrm>
          <a:prstGeom prst="rect">
            <a:avLst/>
          </a:prstGeom>
          <a:noFill/>
        </p:spPr>
        <p:txBody>
          <a:bodyPr wrap="none" rtlCol="0">
            <a:spAutoFit/>
          </a:bodyPr>
          <a:lstStyle/>
          <a:p>
            <a:r>
              <a:rPr lang="en-US" dirty="0" smtClean="0"/>
              <a:t>Ben </a:t>
            </a:r>
            <a:r>
              <a:rPr lang="en-US" dirty="0" err="1" smtClean="0"/>
              <a:t>Demaree</a:t>
            </a:r>
            <a:endParaRPr lang="en-US" dirty="0"/>
          </a:p>
        </p:txBody>
      </p:sp>
      <p:pic>
        <p:nvPicPr>
          <p:cNvPr id="56" name="Picture 55" descr="BenDemare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32935" y="2907470"/>
            <a:ext cx="1241481" cy="1263826"/>
          </a:xfrm>
          <a:prstGeom prst="rect">
            <a:avLst/>
          </a:prstGeom>
        </p:spPr>
      </p:pic>
      <p:sp>
        <p:nvSpPr>
          <p:cNvPr id="57" name="TextBox 56"/>
          <p:cNvSpPr txBox="1"/>
          <p:nvPr/>
        </p:nvSpPr>
        <p:spPr>
          <a:xfrm>
            <a:off x="7504960" y="5698700"/>
            <a:ext cx="1478815" cy="369332"/>
          </a:xfrm>
          <a:prstGeom prst="rect">
            <a:avLst/>
          </a:prstGeom>
          <a:noFill/>
        </p:spPr>
        <p:txBody>
          <a:bodyPr wrap="none" rtlCol="0">
            <a:spAutoFit/>
          </a:bodyPr>
          <a:lstStyle/>
          <a:p>
            <a:r>
              <a:rPr lang="en-US" dirty="0" err="1" smtClean="0"/>
              <a:t>Aditya</a:t>
            </a:r>
            <a:r>
              <a:rPr lang="en-US" dirty="0" smtClean="0"/>
              <a:t> </a:t>
            </a:r>
            <a:r>
              <a:rPr lang="en-US" dirty="0" err="1" smtClean="0"/>
              <a:t>Athota</a:t>
            </a:r>
            <a:endParaRPr lang="en-US" dirty="0"/>
          </a:p>
        </p:txBody>
      </p:sp>
      <p:sp>
        <p:nvSpPr>
          <p:cNvPr id="58" name="TextBox 57"/>
          <p:cNvSpPr txBox="1"/>
          <p:nvPr/>
        </p:nvSpPr>
        <p:spPr>
          <a:xfrm>
            <a:off x="1527712" y="1874153"/>
            <a:ext cx="1236236" cy="369332"/>
          </a:xfrm>
          <a:prstGeom prst="rect">
            <a:avLst/>
          </a:prstGeom>
          <a:noFill/>
        </p:spPr>
        <p:txBody>
          <a:bodyPr wrap="none" rtlCol="0">
            <a:spAutoFit/>
          </a:bodyPr>
          <a:lstStyle/>
          <a:p>
            <a:r>
              <a:rPr lang="en-US" dirty="0" smtClean="0"/>
              <a:t>David Hunt</a:t>
            </a:r>
            <a:endParaRPr lang="en-US" dirty="0"/>
          </a:p>
        </p:txBody>
      </p:sp>
    </p:spTree>
    <p:extLst>
      <p:ext uri="{BB962C8B-B14F-4D97-AF65-F5344CB8AC3E}">
        <p14:creationId xmlns:p14="http://schemas.microsoft.com/office/powerpoint/2010/main" val="232998407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85800" y="0"/>
            <a:ext cx="7772400" cy="1143000"/>
          </a:xfrm>
        </p:spPr>
        <p:txBody>
          <a:bodyPr/>
          <a:lstStyle/>
          <a:p>
            <a:pPr eaLnBrk="1" hangingPunct="1"/>
            <a:r>
              <a:rPr lang="en-US" dirty="0" smtClean="0"/>
              <a:t>Funding</a:t>
            </a:r>
            <a:endParaRPr lang="en-US" dirty="0"/>
          </a:p>
        </p:txBody>
      </p:sp>
      <p:pic>
        <p:nvPicPr>
          <p:cNvPr id="126980" name="Picture 4"/>
          <p:cNvPicPr>
            <a:picLocks noChangeAspect="1" noChangeArrowheads="1"/>
          </p:cNvPicPr>
          <p:nvPr/>
        </p:nvPicPr>
        <p:blipFill>
          <a:blip r:embed="rId3"/>
          <a:srcRect/>
          <a:stretch>
            <a:fillRect/>
          </a:stretch>
        </p:blipFill>
        <p:spPr bwMode="auto">
          <a:xfrm>
            <a:off x="3106582" y="1974460"/>
            <a:ext cx="2705137" cy="2705137"/>
          </a:xfrm>
          <a:prstGeom prst="rect">
            <a:avLst/>
          </a:prstGeom>
          <a:noFill/>
          <a:ln w="9525">
            <a:noFill/>
            <a:miter lim="800000"/>
            <a:headEnd/>
            <a:tailEnd/>
          </a:ln>
        </p:spPr>
      </p:pic>
    </p:spTree>
    <p:extLst>
      <p:ext uri="{BB962C8B-B14F-4D97-AF65-F5344CB8AC3E}">
        <p14:creationId xmlns:p14="http://schemas.microsoft.com/office/powerpoint/2010/main" val="3836053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2"/>
          <p:cNvPicPr>
            <a:picLocks noChangeAspect="1" noChangeArrowheads="1"/>
          </p:cNvPicPr>
          <p:nvPr/>
        </p:nvPicPr>
        <p:blipFill>
          <a:blip r:embed="rId4"/>
          <a:srcRect/>
          <a:stretch>
            <a:fillRect/>
          </a:stretch>
        </p:blipFill>
        <p:spPr bwMode="auto">
          <a:xfrm>
            <a:off x="1905000" y="990600"/>
            <a:ext cx="5257800" cy="5867400"/>
          </a:xfrm>
          <a:prstGeom prst="rect">
            <a:avLst/>
          </a:prstGeom>
          <a:noFill/>
          <a:ln w="9525">
            <a:noFill/>
            <a:miter lim="800000"/>
            <a:headEnd/>
            <a:tailEnd/>
          </a:ln>
        </p:spPr>
      </p:pic>
      <p:sp>
        <p:nvSpPr>
          <p:cNvPr id="52228" name="Rectangle 3"/>
          <p:cNvSpPr>
            <a:spLocks noGrp="1" noChangeArrowheads="1"/>
          </p:cNvSpPr>
          <p:nvPr>
            <p:ph type="title"/>
          </p:nvPr>
        </p:nvSpPr>
        <p:spPr>
          <a:xfrm>
            <a:off x="0" y="-76200"/>
            <a:ext cx="9144000" cy="1066800"/>
          </a:xfrm>
        </p:spPr>
        <p:txBody>
          <a:bodyPr/>
          <a:lstStyle/>
          <a:p>
            <a:pPr eaLnBrk="1" hangingPunct="1"/>
            <a:r>
              <a:rPr lang="en-US" sz="3200" dirty="0"/>
              <a:t>f</a:t>
            </a:r>
            <a:r>
              <a:rPr lang="en-US" sz="3200" dirty="0" smtClean="0"/>
              <a:t>ocus </a:t>
            </a:r>
            <a:r>
              <a:rPr lang="en-US" sz="3200" dirty="0"/>
              <a:t>on hierarchical, branching network</a:t>
            </a:r>
            <a:endParaRPr lang="en-US" dirty="0"/>
          </a:p>
        </p:txBody>
      </p:sp>
      <p:sp>
        <p:nvSpPr>
          <p:cNvPr id="52229" name="Text Box 4"/>
          <p:cNvSpPr txBox="1">
            <a:spLocks noChangeArrowheads="1"/>
          </p:cNvSpPr>
          <p:nvPr/>
        </p:nvSpPr>
        <p:spPr bwMode="auto">
          <a:xfrm>
            <a:off x="7375525" y="4238625"/>
            <a:ext cx="1065213" cy="457200"/>
          </a:xfrm>
          <a:prstGeom prst="rect">
            <a:avLst/>
          </a:prstGeom>
          <a:noFill/>
          <a:ln w="9525">
            <a:noFill/>
            <a:miter lim="800000"/>
            <a:headEnd/>
            <a:tailEnd/>
          </a:ln>
        </p:spPr>
        <p:txBody>
          <a:bodyPr wrap="none">
            <a:prstTxWarp prst="textNoShape">
              <a:avLst/>
            </a:prstTxWarp>
            <a:spAutoFit/>
          </a:bodyPr>
          <a:lstStyle/>
          <a:p>
            <a:r>
              <a:rPr lang="en-US"/>
              <a:t>level 0</a:t>
            </a:r>
          </a:p>
        </p:txBody>
      </p:sp>
      <p:sp>
        <p:nvSpPr>
          <p:cNvPr id="52230" name="Line 5"/>
          <p:cNvSpPr>
            <a:spLocks noChangeShapeType="1"/>
          </p:cNvSpPr>
          <p:nvPr/>
        </p:nvSpPr>
        <p:spPr bwMode="auto">
          <a:xfrm flipH="1">
            <a:off x="5562600" y="4495800"/>
            <a:ext cx="1600200" cy="0"/>
          </a:xfrm>
          <a:prstGeom prst="line">
            <a:avLst/>
          </a:prstGeom>
          <a:noFill/>
          <a:ln w="25400">
            <a:solidFill>
              <a:srgbClr val="4F81BD"/>
            </a:solidFill>
            <a:round/>
            <a:headEnd/>
            <a:tailEnd type="triangle" w="med" len="med"/>
          </a:ln>
        </p:spPr>
        <p:txBody>
          <a:bodyPr wrap="none" anchor="ctr">
            <a:prstTxWarp prst="textNoShape">
              <a:avLst/>
            </a:prstTxWarp>
          </a:bodyPr>
          <a:lstStyle/>
          <a:p>
            <a:endParaRPr lang="en-US"/>
          </a:p>
        </p:txBody>
      </p:sp>
      <p:sp>
        <p:nvSpPr>
          <p:cNvPr id="52231" name="Text Box 6"/>
          <p:cNvSpPr txBox="1">
            <a:spLocks noChangeArrowheads="1"/>
          </p:cNvSpPr>
          <p:nvPr/>
        </p:nvSpPr>
        <p:spPr bwMode="auto">
          <a:xfrm>
            <a:off x="7375525" y="2409825"/>
            <a:ext cx="1065213" cy="457200"/>
          </a:xfrm>
          <a:prstGeom prst="rect">
            <a:avLst/>
          </a:prstGeom>
          <a:noFill/>
          <a:ln w="9525">
            <a:noFill/>
            <a:miter lim="800000"/>
            <a:headEnd/>
            <a:tailEnd/>
          </a:ln>
        </p:spPr>
        <p:txBody>
          <a:bodyPr wrap="none">
            <a:prstTxWarp prst="textNoShape">
              <a:avLst/>
            </a:prstTxWarp>
            <a:spAutoFit/>
          </a:bodyPr>
          <a:lstStyle/>
          <a:p>
            <a:r>
              <a:rPr lang="en-US"/>
              <a:t>level 1</a:t>
            </a:r>
          </a:p>
        </p:txBody>
      </p:sp>
      <p:sp>
        <p:nvSpPr>
          <p:cNvPr id="52232" name="Line 7"/>
          <p:cNvSpPr>
            <a:spLocks noChangeShapeType="1"/>
          </p:cNvSpPr>
          <p:nvPr/>
        </p:nvSpPr>
        <p:spPr bwMode="auto">
          <a:xfrm flipH="1">
            <a:off x="6477000" y="2590800"/>
            <a:ext cx="762000" cy="0"/>
          </a:xfrm>
          <a:prstGeom prst="line">
            <a:avLst/>
          </a:prstGeom>
          <a:noFill/>
          <a:ln w="25400">
            <a:solidFill>
              <a:srgbClr val="4F81BD"/>
            </a:solidFill>
            <a:round/>
            <a:headEnd/>
            <a:tailEnd type="triangle" w="med" len="med"/>
          </a:ln>
        </p:spPr>
        <p:txBody>
          <a:bodyPr wrap="none" anchor="ctr">
            <a:prstTxWarp prst="textNoShape">
              <a:avLst/>
            </a:prstTxWarp>
          </a:bodyPr>
          <a:lstStyle/>
          <a:p>
            <a:endParaRPr lang="en-US"/>
          </a:p>
        </p:txBody>
      </p:sp>
      <p:sp>
        <p:nvSpPr>
          <p:cNvPr id="52233" name="Text Box 8"/>
          <p:cNvSpPr txBox="1">
            <a:spLocks noChangeArrowheads="1"/>
          </p:cNvSpPr>
          <p:nvPr/>
        </p:nvSpPr>
        <p:spPr bwMode="auto">
          <a:xfrm>
            <a:off x="7299325" y="1647825"/>
            <a:ext cx="1065213" cy="457200"/>
          </a:xfrm>
          <a:prstGeom prst="rect">
            <a:avLst/>
          </a:prstGeom>
          <a:noFill/>
          <a:ln w="9525">
            <a:noFill/>
            <a:miter lim="800000"/>
            <a:headEnd/>
            <a:tailEnd/>
          </a:ln>
        </p:spPr>
        <p:txBody>
          <a:bodyPr wrap="none">
            <a:prstTxWarp prst="textNoShape">
              <a:avLst/>
            </a:prstTxWarp>
            <a:spAutoFit/>
          </a:bodyPr>
          <a:lstStyle/>
          <a:p>
            <a:r>
              <a:rPr lang="en-US"/>
              <a:t>level 2</a:t>
            </a:r>
          </a:p>
        </p:txBody>
      </p:sp>
      <p:sp>
        <p:nvSpPr>
          <p:cNvPr id="52234" name="Line 9"/>
          <p:cNvSpPr>
            <a:spLocks noChangeShapeType="1"/>
          </p:cNvSpPr>
          <p:nvPr/>
        </p:nvSpPr>
        <p:spPr bwMode="auto">
          <a:xfrm flipH="1">
            <a:off x="5638800" y="1828800"/>
            <a:ext cx="1600200" cy="228600"/>
          </a:xfrm>
          <a:prstGeom prst="line">
            <a:avLst/>
          </a:prstGeom>
          <a:noFill/>
          <a:ln w="25400">
            <a:solidFill>
              <a:srgbClr val="4F81BD"/>
            </a:solidFill>
            <a:round/>
            <a:headEnd/>
            <a:tailEnd type="triangle" w="med" len="med"/>
          </a:ln>
        </p:spPr>
        <p:txBody>
          <a:bodyPr wrap="none" anchor="ctr">
            <a:prstTxWarp prst="textNoShape">
              <a:avLst/>
            </a:prstTxWarp>
          </a:bodyPr>
          <a:lstStyle/>
          <a:p>
            <a:endParaRPr lang="en-US"/>
          </a:p>
        </p:txBody>
      </p:sp>
      <p:sp>
        <p:nvSpPr>
          <p:cNvPr id="52235" name="Line 10"/>
          <p:cNvSpPr>
            <a:spLocks noChangeShapeType="1"/>
          </p:cNvSpPr>
          <p:nvPr/>
        </p:nvSpPr>
        <p:spPr bwMode="auto">
          <a:xfrm flipH="1">
            <a:off x="6781800" y="2819400"/>
            <a:ext cx="609600" cy="990600"/>
          </a:xfrm>
          <a:prstGeom prst="line">
            <a:avLst/>
          </a:prstGeom>
          <a:noFill/>
          <a:ln w="25400">
            <a:solidFill>
              <a:srgbClr val="4F81BD"/>
            </a:solidFill>
            <a:round/>
            <a:headEnd/>
            <a:tailEnd type="triangle" w="med" len="med"/>
          </a:ln>
        </p:spPr>
        <p:txBody>
          <a:bodyPr wrap="none" anchor="ctr">
            <a:prstTxWarp prst="textNoShape">
              <a:avLst/>
            </a:prstTxWarp>
          </a:bodyPr>
          <a:lstStyle/>
          <a:p>
            <a:endParaRPr lang="en-US"/>
          </a:p>
        </p:txBody>
      </p:sp>
      <p:sp>
        <p:nvSpPr>
          <p:cNvPr id="52236" name="Rectangle 11"/>
          <p:cNvSpPr>
            <a:spLocks noChangeArrowheads="1"/>
          </p:cNvSpPr>
          <p:nvPr/>
        </p:nvSpPr>
        <p:spPr bwMode="auto">
          <a:xfrm>
            <a:off x="7620000" y="5854700"/>
            <a:ext cx="1065213" cy="457200"/>
          </a:xfrm>
          <a:prstGeom prst="rect">
            <a:avLst/>
          </a:prstGeom>
          <a:noFill/>
          <a:ln w="9525">
            <a:noFill/>
            <a:miter lim="800000"/>
            <a:headEnd/>
            <a:tailEnd/>
          </a:ln>
        </p:spPr>
        <p:txBody>
          <a:bodyPr wrap="none">
            <a:prstTxWarp prst="textNoShape">
              <a:avLst/>
            </a:prstTxWarp>
            <a:spAutoFit/>
          </a:bodyPr>
          <a:lstStyle/>
          <a:p>
            <a:r>
              <a:rPr lang="en-US"/>
              <a:t>level 2</a:t>
            </a:r>
          </a:p>
        </p:txBody>
      </p:sp>
      <p:sp>
        <p:nvSpPr>
          <p:cNvPr id="52237" name="Line 12"/>
          <p:cNvSpPr>
            <a:spLocks noChangeShapeType="1"/>
          </p:cNvSpPr>
          <p:nvPr/>
        </p:nvSpPr>
        <p:spPr bwMode="auto">
          <a:xfrm flipH="1">
            <a:off x="5486400" y="6096000"/>
            <a:ext cx="2133600" cy="228600"/>
          </a:xfrm>
          <a:prstGeom prst="line">
            <a:avLst/>
          </a:prstGeom>
          <a:noFill/>
          <a:ln w="25400">
            <a:solidFill>
              <a:srgbClr val="4F81BD"/>
            </a:solidFill>
            <a:round/>
            <a:headEnd/>
            <a:tailEnd type="triangle" w="med" len="med"/>
          </a:ln>
        </p:spPr>
        <p:txBody>
          <a:bodyPr wrap="none" anchor="ctr">
            <a:prstTxWarp prst="textNoShape">
              <a:avLst/>
            </a:prstTxWarp>
          </a:bodyPr>
          <a:lstStyle/>
          <a:p>
            <a:endParaRPr lang="en-US"/>
          </a:p>
        </p:txBody>
      </p:sp>
      <p:grpSp>
        <p:nvGrpSpPr>
          <p:cNvPr id="2" name="Group 17"/>
          <p:cNvGrpSpPr>
            <a:grpSpLocks/>
          </p:cNvGrpSpPr>
          <p:nvPr/>
        </p:nvGrpSpPr>
        <p:grpSpPr bwMode="auto">
          <a:xfrm>
            <a:off x="144463" y="2333625"/>
            <a:ext cx="1608137" cy="1349375"/>
            <a:chOff x="91" y="1470"/>
            <a:chExt cx="1013" cy="850"/>
          </a:xfrm>
        </p:grpSpPr>
        <p:graphicFrame>
          <p:nvGraphicFramePr>
            <p:cNvPr id="52226" name="Object 2"/>
            <p:cNvGraphicFramePr>
              <a:graphicFrameLocks noChangeAspect="1"/>
            </p:cNvGraphicFramePr>
            <p:nvPr/>
          </p:nvGraphicFramePr>
          <p:xfrm>
            <a:off x="144" y="1999"/>
            <a:ext cx="864" cy="321"/>
          </p:xfrm>
          <a:graphic>
            <a:graphicData uri="http://schemas.openxmlformats.org/presentationml/2006/ole">
              <mc:AlternateContent xmlns:mc="http://schemas.openxmlformats.org/markup-compatibility/2006">
                <mc:Choice xmlns:v="urn:schemas-microsoft-com:vml" Requires="v">
                  <p:oleObj spid="_x0000_s3108" name="Equation" r:id="rId5" imgW="342900" imgH="127000" progId="Equation.DSMT4">
                    <p:embed/>
                  </p:oleObj>
                </mc:Choice>
                <mc:Fallback>
                  <p:oleObj name="Equation" r:id="rId5" imgW="342900" imgH="127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 y="1999"/>
                          <a:ext cx="864" cy="321"/>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2239" name="Text Box 16"/>
            <p:cNvSpPr txBox="1">
              <a:spLocks noChangeArrowheads="1"/>
            </p:cNvSpPr>
            <p:nvPr/>
          </p:nvSpPr>
          <p:spPr bwMode="auto">
            <a:xfrm>
              <a:off x="91" y="1470"/>
              <a:ext cx="1013" cy="518"/>
            </a:xfrm>
            <a:prstGeom prst="rect">
              <a:avLst/>
            </a:prstGeom>
            <a:noFill/>
            <a:ln w="9525">
              <a:noFill/>
              <a:miter lim="800000"/>
              <a:headEnd/>
              <a:tailEnd/>
            </a:ln>
          </p:spPr>
          <p:txBody>
            <a:bodyPr wrap="none">
              <a:prstTxWarp prst="textNoShape">
                <a:avLst/>
              </a:prstTxWarp>
              <a:spAutoFit/>
            </a:bodyPr>
            <a:lstStyle/>
            <a:p>
              <a:pPr algn="ctr"/>
              <a:r>
                <a:rPr lang="en-US"/>
                <a:t>branching </a:t>
              </a:r>
            </a:p>
            <a:p>
              <a:pPr algn="ctr"/>
              <a:r>
                <a:rPr lang="en-US"/>
                <a:t>ratio</a:t>
              </a:r>
            </a:p>
          </p:txBody>
        </p:sp>
      </p:grpSp>
    </p:spTree>
    <p:extLst>
      <p:ext uri="{BB962C8B-B14F-4D97-AF65-F5344CB8AC3E}">
        <p14:creationId xmlns:p14="http://schemas.microsoft.com/office/powerpoint/2010/main" val="38079180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8"/>
          <p:cNvGrpSpPr>
            <a:grpSpLocks/>
          </p:cNvGrpSpPr>
          <p:nvPr/>
        </p:nvGrpSpPr>
        <p:grpSpPr bwMode="auto">
          <a:xfrm>
            <a:off x="795338" y="1549400"/>
            <a:ext cx="3135312" cy="1897062"/>
            <a:chOff x="501" y="2133"/>
            <a:chExt cx="1975" cy="1195"/>
          </a:xfrm>
        </p:grpSpPr>
        <p:grpSp>
          <p:nvGrpSpPr>
            <p:cNvPr id="3" name="Group 31"/>
            <p:cNvGrpSpPr>
              <a:grpSpLocks/>
            </p:cNvGrpSpPr>
            <p:nvPr/>
          </p:nvGrpSpPr>
          <p:grpSpPr bwMode="auto">
            <a:xfrm>
              <a:off x="501" y="2315"/>
              <a:ext cx="1750" cy="853"/>
              <a:chOff x="501" y="2315"/>
              <a:chExt cx="1750" cy="853"/>
            </a:xfrm>
          </p:grpSpPr>
          <p:grpSp>
            <p:nvGrpSpPr>
              <p:cNvPr id="4" name="Group 26"/>
              <p:cNvGrpSpPr>
                <a:grpSpLocks/>
              </p:cNvGrpSpPr>
              <p:nvPr/>
            </p:nvGrpSpPr>
            <p:grpSpPr bwMode="auto">
              <a:xfrm>
                <a:off x="501" y="2315"/>
                <a:ext cx="1750" cy="853"/>
                <a:chOff x="501" y="2315"/>
                <a:chExt cx="1750" cy="853"/>
              </a:xfrm>
            </p:grpSpPr>
            <p:sp>
              <p:nvSpPr>
                <p:cNvPr id="280580" name="Line 4"/>
                <p:cNvSpPr>
                  <a:spLocks noChangeShapeType="1"/>
                </p:cNvSpPr>
                <p:nvPr/>
              </p:nvSpPr>
              <p:spPr bwMode="auto">
                <a:xfrm>
                  <a:off x="501" y="2763"/>
                  <a:ext cx="1110"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280581" name="Line 5"/>
                <p:cNvSpPr>
                  <a:spLocks noChangeShapeType="1"/>
                </p:cNvSpPr>
                <p:nvPr/>
              </p:nvSpPr>
              <p:spPr bwMode="auto">
                <a:xfrm>
                  <a:off x="1621" y="2315"/>
                  <a:ext cx="11" cy="85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280583" name="Line 7"/>
                <p:cNvSpPr>
                  <a:spLocks noChangeShapeType="1"/>
                </p:cNvSpPr>
                <p:nvPr/>
              </p:nvSpPr>
              <p:spPr bwMode="auto">
                <a:xfrm>
                  <a:off x="1632" y="3168"/>
                  <a:ext cx="619"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280582" name="Line 6"/>
              <p:cNvSpPr>
                <a:spLocks noChangeShapeType="1"/>
              </p:cNvSpPr>
              <p:nvPr/>
            </p:nvSpPr>
            <p:spPr bwMode="auto">
              <a:xfrm>
                <a:off x="1621" y="2315"/>
                <a:ext cx="619"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5" name="Group 12"/>
            <p:cNvGrpSpPr>
              <a:grpSpLocks/>
            </p:cNvGrpSpPr>
            <p:nvPr/>
          </p:nvGrpSpPr>
          <p:grpSpPr bwMode="auto">
            <a:xfrm>
              <a:off x="2240" y="2133"/>
              <a:ext cx="224" cy="363"/>
              <a:chOff x="2240" y="2133"/>
              <a:chExt cx="224" cy="363"/>
            </a:xfrm>
          </p:grpSpPr>
          <p:sp>
            <p:nvSpPr>
              <p:cNvPr id="280584" name="Line 8"/>
              <p:cNvSpPr>
                <a:spLocks noChangeShapeType="1"/>
              </p:cNvSpPr>
              <p:nvPr/>
            </p:nvSpPr>
            <p:spPr bwMode="auto">
              <a:xfrm>
                <a:off x="2251" y="2133"/>
                <a:ext cx="0" cy="36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280586" name="Line 10"/>
              <p:cNvSpPr>
                <a:spLocks noChangeShapeType="1"/>
              </p:cNvSpPr>
              <p:nvPr/>
            </p:nvSpPr>
            <p:spPr bwMode="auto">
              <a:xfrm>
                <a:off x="2251" y="2144"/>
                <a:ext cx="213"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280587" name="Line 11"/>
              <p:cNvSpPr>
                <a:spLocks noChangeShapeType="1"/>
              </p:cNvSpPr>
              <p:nvPr/>
            </p:nvSpPr>
            <p:spPr bwMode="auto">
              <a:xfrm>
                <a:off x="2240" y="2496"/>
                <a:ext cx="224"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nvGrpSpPr>
            <p:cNvPr id="6" name="Group 13"/>
            <p:cNvGrpSpPr>
              <a:grpSpLocks/>
            </p:cNvGrpSpPr>
            <p:nvPr/>
          </p:nvGrpSpPr>
          <p:grpSpPr bwMode="auto">
            <a:xfrm>
              <a:off x="2252" y="2965"/>
              <a:ext cx="224" cy="363"/>
              <a:chOff x="2240" y="2133"/>
              <a:chExt cx="224" cy="363"/>
            </a:xfrm>
          </p:grpSpPr>
          <p:sp>
            <p:nvSpPr>
              <p:cNvPr id="280590" name="Line 14"/>
              <p:cNvSpPr>
                <a:spLocks noChangeShapeType="1"/>
              </p:cNvSpPr>
              <p:nvPr/>
            </p:nvSpPr>
            <p:spPr bwMode="auto">
              <a:xfrm>
                <a:off x="2251" y="2133"/>
                <a:ext cx="0" cy="36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280591" name="Line 15"/>
              <p:cNvSpPr>
                <a:spLocks noChangeShapeType="1"/>
              </p:cNvSpPr>
              <p:nvPr/>
            </p:nvSpPr>
            <p:spPr bwMode="auto">
              <a:xfrm>
                <a:off x="2251" y="2144"/>
                <a:ext cx="213"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280592" name="Line 16"/>
              <p:cNvSpPr>
                <a:spLocks noChangeShapeType="1"/>
              </p:cNvSpPr>
              <p:nvPr/>
            </p:nvSpPr>
            <p:spPr bwMode="auto">
              <a:xfrm>
                <a:off x="2240" y="2496"/>
                <a:ext cx="224"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grpSp>
      <p:grpSp>
        <p:nvGrpSpPr>
          <p:cNvPr id="7" name="Group 32"/>
          <p:cNvGrpSpPr>
            <a:grpSpLocks/>
          </p:cNvGrpSpPr>
          <p:nvPr/>
        </p:nvGrpSpPr>
        <p:grpSpPr bwMode="auto">
          <a:xfrm>
            <a:off x="5418138" y="1736725"/>
            <a:ext cx="2778125" cy="1354137"/>
            <a:chOff x="501" y="2315"/>
            <a:chExt cx="1750" cy="853"/>
          </a:xfrm>
        </p:grpSpPr>
        <p:grpSp>
          <p:nvGrpSpPr>
            <p:cNvPr id="8" name="Group 33"/>
            <p:cNvGrpSpPr>
              <a:grpSpLocks/>
            </p:cNvGrpSpPr>
            <p:nvPr/>
          </p:nvGrpSpPr>
          <p:grpSpPr bwMode="auto">
            <a:xfrm>
              <a:off x="501" y="2315"/>
              <a:ext cx="1750" cy="853"/>
              <a:chOff x="501" y="2315"/>
              <a:chExt cx="1750" cy="853"/>
            </a:xfrm>
          </p:grpSpPr>
          <p:sp>
            <p:nvSpPr>
              <p:cNvPr id="280610" name="Line 34"/>
              <p:cNvSpPr>
                <a:spLocks noChangeShapeType="1"/>
              </p:cNvSpPr>
              <p:nvPr/>
            </p:nvSpPr>
            <p:spPr bwMode="auto">
              <a:xfrm>
                <a:off x="501" y="2763"/>
                <a:ext cx="1110"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280611" name="Line 35"/>
              <p:cNvSpPr>
                <a:spLocks noChangeShapeType="1"/>
              </p:cNvSpPr>
              <p:nvPr/>
            </p:nvSpPr>
            <p:spPr bwMode="auto">
              <a:xfrm>
                <a:off x="1621" y="2315"/>
                <a:ext cx="11" cy="853"/>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280612" name="Line 36"/>
              <p:cNvSpPr>
                <a:spLocks noChangeShapeType="1"/>
              </p:cNvSpPr>
              <p:nvPr/>
            </p:nvSpPr>
            <p:spPr bwMode="auto">
              <a:xfrm>
                <a:off x="1632" y="3168"/>
                <a:ext cx="619"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280613" name="Line 37"/>
            <p:cNvSpPr>
              <a:spLocks noChangeShapeType="1"/>
            </p:cNvSpPr>
            <p:nvPr/>
          </p:nvSpPr>
          <p:spPr bwMode="auto">
            <a:xfrm>
              <a:off x="1621" y="2315"/>
              <a:ext cx="619"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280618" name="Text Box 42"/>
          <p:cNvSpPr txBox="1">
            <a:spLocks noChangeArrowheads="1"/>
          </p:cNvSpPr>
          <p:nvPr/>
        </p:nvSpPr>
        <p:spPr bwMode="auto">
          <a:xfrm>
            <a:off x="273050" y="127000"/>
            <a:ext cx="8865352" cy="954107"/>
          </a:xfrm>
          <a:prstGeom prst="rect">
            <a:avLst/>
          </a:prstGeom>
          <a:noFill/>
          <a:ln w="9525">
            <a:noFill/>
            <a:miter lim="800000"/>
            <a:headEnd/>
            <a:tailEnd/>
          </a:ln>
          <a:effectLst/>
        </p:spPr>
        <p:txBody>
          <a:bodyPr wrap="none">
            <a:prstTxWarp prst="textNoShape">
              <a:avLst/>
            </a:prstTxWarp>
            <a:spAutoFit/>
          </a:bodyPr>
          <a:lstStyle/>
          <a:p>
            <a:r>
              <a:rPr lang="en-US" sz="2800" dirty="0" smtClean="0">
                <a:latin typeface="Arial"/>
                <a:cs typeface="Arial"/>
              </a:rPr>
              <a:t>Power laws always tied to self similarity and vice versa</a:t>
            </a:r>
          </a:p>
          <a:p>
            <a:r>
              <a:rPr lang="en-US" sz="2800" dirty="0" smtClean="0">
                <a:latin typeface="Arial"/>
                <a:cs typeface="Arial"/>
              </a:rPr>
              <a:t>							(if and only if)</a:t>
            </a:r>
            <a:endParaRPr lang="en-US" sz="2800" dirty="0">
              <a:latin typeface="Arial"/>
              <a:cs typeface="Arial"/>
            </a:endParaRPr>
          </a:p>
        </p:txBody>
      </p:sp>
      <p:grpSp>
        <p:nvGrpSpPr>
          <p:cNvPr id="9" name="Group 31"/>
          <p:cNvGrpSpPr/>
          <p:nvPr/>
        </p:nvGrpSpPr>
        <p:grpSpPr>
          <a:xfrm>
            <a:off x="2971800" y="1371600"/>
            <a:ext cx="3886200" cy="982662"/>
            <a:chOff x="2971800" y="3208338"/>
            <a:chExt cx="3886200" cy="982662"/>
          </a:xfrm>
        </p:grpSpPr>
        <p:sp>
          <p:nvSpPr>
            <p:cNvPr id="29" name="Oval 28"/>
            <p:cNvSpPr/>
            <p:nvPr/>
          </p:nvSpPr>
          <p:spPr>
            <a:xfrm>
              <a:off x="2971800" y="3208338"/>
              <a:ext cx="1109663" cy="982662"/>
            </a:xfrm>
            <a:prstGeom prst="ellipse">
              <a:avLst/>
            </a:prstGeom>
            <a:solidFill>
              <a:srgbClr val="3366FF">
                <a:alpha val="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3366FF"/>
                  </a:solidFill>
                </a:ln>
                <a:solidFill>
                  <a:srgbClr val="3366FF">
                    <a:alpha val="0"/>
                  </a:srgbClr>
                </a:solidFill>
              </a:endParaRPr>
            </a:p>
          </p:txBody>
        </p:sp>
        <p:cxnSp>
          <p:nvCxnSpPr>
            <p:cNvPr id="31" name="Straight Arrow Connector 30"/>
            <p:cNvCxnSpPr>
              <a:stCxn id="29" idx="6"/>
            </p:cNvCxnSpPr>
            <p:nvPr/>
          </p:nvCxnSpPr>
          <p:spPr>
            <a:xfrm>
              <a:off x="4081463" y="3699669"/>
              <a:ext cx="2776537" cy="26273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pic>
        <p:nvPicPr>
          <p:cNvPr id="32" name="Picture 5"/>
          <p:cNvPicPr>
            <a:picLocks noChangeAspect="1" noChangeArrowheads="1"/>
          </p:cNvPicPr>
          <p:nvPr/>
        </p:nvPicPr>
        <p:blipFill>
          <a:blip r:embed="rId3"/>
          <a:srcRect/>
          <a:stretch>
            <a:fillRect/>
          </a:stretch>
        </p:blipFill>
        <p:spPr bwMode="auto">
          <a:xfrm>
            <a:off x="273050" y="3967163"/>
            <a:ext cx="4000500" cy="2582863"/>
          </a:xfrm>
          <a:prstGeom prst="rect">
            <a:avLst/>
          </a:prstGeom>
          <a:noFill/>
          <a:ln w="9525">
            <a:noFill/>
            <a:miter lim="800000"/>
            <a:headEnd/>
            <a:tailEnd/>
          </a:ln>
        </p:spPr>
      </p:pic>
      <p:pic>
        <p:nvPicPr>
          <p:cNvPr id="33" name="Picture 6"/>
          <p:cNvPicPr>
            <a:picLocks noChangeAspect="1" noChangeArrowheads="1"/>
          </p:cNvPicPr>
          <p:nvPr/>
        </p:nvPicPr>
        <p:blipFill>
          <a:blip r:embed="rId4"/>
          <a:srcRect/>
          <a:stretch>
            <a:fillRect/>
          </a:stretch>
        </p:blipFill>
        <p:spPr bwMode="auto">
          <a:xfrm>
            <a:off x="5622925" y="3784601"/>
            <a:ext cx="2705100" cy="3009900"/>
          </a:xfrm>
          <a:prstGeom prst="rect">
            <a:avLst/>
          </a:prstGeom>
          <a:noFill/>
          <a:ln w="9525">
            <a:noFill/>
            <a:miter lim="800000"/>
            <a:headEnd/>
            <a:tailEnd/>
          </a:ln>
        </p:spPr>
      </p:pic>
      <p:sp>
        <p:nvSpPr>
          <p:cNvPr id="34" name="Rectangle 9"/>
          <p:cNvSpPr>
            <a:spLocks noChangeArrowheads="1"/>
          </p:cNvSpPr>
          <p:nvPr/>
        </p:nvSpPr>
        <p:spPr bwMode="auto">
          <a:xfrm>
            <a:off x="5208588" y="4724401"/>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Tree>
    <p:extLst>
      <p:ext uri="{BB962C8B-B14F-4D97-AF65-F5344CB8AC3E}">
        <p14:creationId xmlns:p14="http://schemas.microsoft.com/office/powerpoint/2010/main" val="2370535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55050"/>
            <a:ext cx="8686800" cy="1143000"/>
          </a:xfrm>
        </p:spPr>
        <p:txBody>
          <a:bodyPr>
            <a:normAutofit fontScale="90000"/>
          </a:bodyPr>
          <a:lstStyle/>
          <a:p>
            <a:r>
              <a:rPr lang="en-US" sz="3600" dirty="0">
                <a:ea typeface="Arial" pitchFamily="-111" charset="0"/>
                <a:cs typeface="Arial" pitchFamily="-111" charset="0"/>
              </a:rPr>
              <a:t>G</a:t>
            </a:r>
            <a:r>
              <a:rPr lang="en-US" sz="3600" dirty="0" smtClean="0">
                <a:ea typeface="Arial" pitchFamily="-111" charset="0"/>
                <a:cs typeface="Arial" pitchFamily="-111" charset="0"/>
              </a:rPr>
              <a:t>eneral expressions for scaling ratios of vessel lengths and radii</a:t>
            </a:r>
          </a:p>
        </p:txBody>
      </p:sp>
      <p:grpSp>
        <p:nvGrpSpPr>
          <p:cNvPr id="3" name="Group 4"/>
          <p:cNvGrpSpPr>
            <a:grpSpLocks/>
          </p:cNvGrpSpPr>
          <p:nvPr/>
        </p:nvGrpSpPr>
        <p:grpSpPr bwMode="auto">
          <a:xfrm>
            <a:off x="1600200" y="3333396"/>
            <a:ext cx="5726113" cy="893762"/>
            <a:chOff x="1681163" y="5486400"/>
            <a:chExt cx="5726113" cy="893763"/>
          </a:xfrm>
        </p:grpSpPr>
        <p:graphicFrame>
          <p:nvGraphicFramePr>
            <p:cNvPr id="45059" name="Object 3"/>
            <p:cNvGraphicFramePr>
              <a:graphicFrameLocks noChangeAspect="1"/>
            </p:cNvGraphicFramePr>
            <p:nvPr/>
          </p:nvGraphicFramePr>
          <p:xfrm>
            <a:off x="1681163" y="5486400"/>
            <a:ext cx="1914525" cy="887413"/>
          </p:xfrm>
          <a:graphic>
            <a:graphicData uri="http://schemas.openxmlformats.org/presentationml/2006/ole">
              <mc:AlternateContent xmlns:mc="http://schemas.openxmlformats.org/markup-compatibility/2006">
                <mc:Choice xmlns:v="urn:schemas-microsoft-com:vml" Requires="v">
                  <p:oleObj spid="_x0000_s9277" name="Equation" r:id="rId4" imgW="850900" imgH="393700" progId="Equation.3">
                    <p:embed/>
                  </p:oleObj>
                </mc:Choice>
                <mc:Fallback>
                  <p:oleObj name="Equation" r:id="rId4" imgW="8509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1163" y="5486400"/>
                          <a:ext cx="1914525" cy="887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5064" name="Text Box 5"/>
            <p:cNvSpPr txBox="1">
              <a:spLocks noChangeArrowheads="1"/>
            </p:cNvSpPr>
            <p:nvPr/>
          </p:nvSpPr>
          <p:spPr bwMode="auto">
            <a:xfrm>
              <a:off x="4185981" y="5714653"/>
              <a:ext cx="569800" cy="369332"/>
            </a:xfrm>
            <a:prstGeom prst="rect">
              <a:avLst/>
            </a:prstGeom>
            <a:noFill/>
            <a:ln w="9525">
              <a:noFill/>
              <a:miter lim="800000"/>
              <a:headEnd/>
              <a:tailEnd/>
            </a:ln>
          </p:spPr>
          <p:txBody>
            <a:bodyPr wrap="none">
              <a:prstTxWarp prst="textNoShape">
                <a:avLst/>
              </a:prstTxWarp>
              <a:spAutoFit/>
            </a:bodyPr>
            <a:lstStyle/>
            <a:p>
              <a:r>
                <a:rPr lang="en-US" dirty="0">
                  <a:ea typeface="Arial" pitchFamily="-111" charset="0"/>
                  <a:cs typeface="Arial" pitchFamily="-111" charset="0"/>
                </a:rPr>
                <a:t>and</a:t>
              </a:r>
            </a:p>
          </p:txBody>
        </p:sp>
        <p:graphicFrame>
          <p:nvGraphicFramePr>
            <p:cNvPr id="45060" name="Object 4"/>
            <p:cNvGraphicFramePr>
              <a:graphicFrameLocks noChangeAspect="1"/>
            </p:cNvGraphicFramePr>
            <p:nvPr/>
          </p:nvGraphicFramePr>
          <p:xfrm>
            <a:off x="5564188" y="5486400"/>
            <a:ext cx="1843088" cy="893763"/>
          </p:xfrm>
          <a:graphic>
            <a:graphicData uri="http://schemas.openxmlformats.org/presentationml/2006/ole">
              <mc:AlternateContent xmlns:mc="http://schemas.openxmlformats.org/markup-compatibility/2006">
                <mc:Choice xmlns:v="urn:schemas-microsoft-com:vml" Requires="v">
                  <p:oleObj spid="_x0000_s9278" name="Equation" r:id="rId6" imgW="812800" imgH="393700" progId="Equation.DSMT4">
                    <p:embed/>
                  </p:oleObj>
                </mc:Choice>
                <mc:Fallback>
                  <p:oleObj name="Equation" r:id="rId6" imgW="812800" imgH="393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4188" y="5486400"/>
                          <a:ext cx="1843088" cy="89376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7646351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1357</TotalTime>
  <Words>2521</Words>
  <Application>Microsoft Macintosh PowerPoint</Application>
  <PresentationFormat>On-screen Show (4:3)</PresentationFormat>
  <Paragraphs>382</Paragraphs>
  <Slides>68</Slides>
  <Notes>43</Notes>
  <HiddenSlides>8</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68</vt:i4>
      </vt:variant>
    </vt:vector>
  </HeadingPairs>
  <TitlesOfParts>
    <vt:vector size="71" baseType="lpstr">
      <vt:lpstr>Office Theme</vt:lpstr>
      <vt:lpstr>Equation</vt:lpstr>
      <vt:lpstr>MathType 6.0 Equation</vt:lpstr>
      <vt:lpstr> Combining mechanistic modeling with big data to better understand vascular systems and allometric scaling</vt:lpstr>
      <vt:lpstr>PowerPoint Presentation</vt:lpstr>
      <vt:lpstr>PowerPoint Presentation</vt:lpstr>
      <vt:lpstr>PowerPoint Presentation</vt:lpstr>
      <vt:lpstr>scaling of life stages</vt:lpstr>
      <vt:lpstr>vascular networks</vt:lpstr>
      <vt:lpstr>focus on hierarchical, branching network</vt:lpstr>
      <vt:lpstr>PowerPoint Presentation</vt:lpstr>
      <vt:lpstr>General expressions for scaling ratios of vessel lengths and radii</vt:lpstr>
      <vt:lpstr>base model has three assumptions</vt:lpstr>
      <vt:lpstr>energy minimization</vt:lpstr>
      <vt:lpstr>PowerPoint Presentation</vt:lpstr>
      <vt:lpstr>Body size changes network size</vt:lpstr>
      <vt:lpstr>metabolic rate and body mass</vt:lpstr>
      <vt:lpstr>deviations from theory </vt:lpstr>
      <vt:lpstr>What is wrong with the vascular models?  Data and tests for self similarity in vascular networks</vt:lpstr>
      <vt:lpstr>branching junction measurements</vt:lpstr>
      <vt:lpstr>4 measures of scaling exponents— interchangeable?</vt:lpstr>
      <vt:lpstr>Why do we need more or better data?</vt:lpstr>
      <vt:lpstr>limited data destructive casting techniques</vt:lpstr>
      <vt:lpstr>number of individuals</vt:lpstr>
      <vt:lpstr>imaging technologies now span full range of  vessel sizes</vt:lpstr>
      <vt:lpstr>algorithm for extracting data</vt:lpstr>
      <vt:lpstr>steps in algorithm</vt:lpstr>
      <vt:lpstr>choose threshold for intensity and find largest connected component</vt:lpstr>
      <vt:lpstr>erosion algorithm to find skeleton and branch points</vt:lpstr>
      <vt:lpstr>MRI human head and torso</vt:lpstr>
      <vt:lpstr>micro-CT mouse lung</vt:lpstr>
      <vt:lpstr>results and sensitivity analysis</vt:lpstr>
      <vt:lpstr>focus on hierarchical, branching network</vt:lpstr>
      <vt:lpstr>asymmetric branching in left coronary artery</vt:lpstr>
      <vt:lpstr>characterizing asymmetry</vt:lpstr>
      <vt:lpstr>asymmetry distributions</vt:lpstr>
      <vt:lpstr>predictions based on optimal models</vt:lpstr>
      <vt:lpstr>network-level comparison for optimized construction costs</vt:lpstr>
      <vt:lpstr>node-level comparison</vt:lpstr>
      <vt:lpstr>optimizing for flow and power loss cannot be done at single branching</vt:lpstr>
      <vt:lpstr>random branching from node level to intermediate to network level</vt:lpstr>
      <vt:lpstr>local constraint</vt:lpstr>
      <vt:lpstr>comparison to empirical data</vt:lpstr>
      <vt:lpstr>global constraint randomly place nodes within whole sphere with fixed terminal tips</vt:lpstr>
      <vt:lpstr>not a match to empirical data</vt:lpstr>
      <vt:lpstr>Intermediate constraint   network built by random placement with distance scale set by vessel size</vt:lpstr>
      <vt:lpstr>whole network</vt:lpstr>
      <vt:lpstr>Rough match to empirical data</vt:lpstr>
      <vt:lpstr>simulations of space filling networks with local and global constraints</vt:lpstr>
      <vt:lpstr>PowerPoint Presentation</vt:lpstr>
      <vt:lpstr>different optimizations yield different network architectures</vt:lpstr>
      <vt:lpstr>fitness landscapes</vt:lpstr>
      <vt:lpstr>need proxy for radius information to get realistic asymmetry distributions</vt:lpstr>
      <vt:lpstr>tumor growth</vt:lpstr>
      <vt:lpstr>tumor growth trajectories:  efficacy of drugs</vt:lpstr>
      <vt:lpstr> tumor growth: energetics</vt:lpstr>
      <vt:lpstr>PowerPoint Presentation</vt:lpstr>
      <vt:lpstr>What does this architecture mean for tumor growth?</vt:lpstr>
      <vt:lpstr>two regimes of growth:  Pre- and post-angiogenesis</vt:lpstr>
      <vt:lpstr>How does tumor vasculature compare to normal vasculature?</vt:lpstr>
      <vt:lpstr>phase 1: pre-angiogenesis</vt:lpstr>
      <vt:lpstr>phase 1: Pre-angiogenesis</vt:lpstr>
      <vt:lpstr>phase 2: angiogenesis</vt:lpstr>
      <vt:lpstr>back to tumor growth</vt:lpstr>
      <vt:lpstr>Are network exponents for tumor vasculature similar to normal tissue?</vt:lpstr>
      <vt:lpstr>Are network exponents for tumor vasculature similar to normal tissue?</vt:lpstr>
      <vt:lpstr>table of all fits and averages</vt:lpstr>
      <vt:lpstr>universal curve to compare tumor growth and ontogenetic growth</vt:lpstr>
      <vt:lpstr>Dependence on host size</vt:lpstr>
      <vt:lpstr>PowerPoint Presentation</vt:lpstr>
      <vt:lpstr>Funding</vt:lpstr>
    </vt:vector>
  </TitlesOfParts>
  <Company>UCLA Biomathematics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does a physicist become a biologist?</dc:title>
  <dc:creator>Van Savage</dc:creator>
  <cp:lastModifiedBy>Van Savage</cp:lastModifiedBy>
  <cp:revision>28</cp:revision>
  <cp:lastPrinted>2016-04-06T05:53:13Z</cp:lastPrinted>
  <dcterms:created xsi:type="dcterms:W3CDTF">2016-04-06T05:51:31Z</dcterms:created>
  <dcterms:modified xsi:type="dcterms:W3CDTF">2016-04-18T23:14:15Z</dcterms:modified>
</cp:coreProperties>
</file>